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4" r:id="rId3"/>
    <p:sldId id="287" r:id="rId4"/>
    <p:sldId id="292" r:id="rId5"/>
    <p:sldId id="309" r:id="rId6"/>
  </p:sldIdLst>
  <p:sldSz cx="14630400" cy="8229600"/>
  <p:notesSz cx="7315200" cy="96012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isch Miller, Lisa" initials="DML" lastIdx="4" clrIdx="0">
    <p:extLst/>
  </p:cmAuthor>
  <p:cmAuthor id="2" name="Kando-Pineda, Carol A." initials="KC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84835" autoAdjust="0"/>
  </p:normalViewPr>
  <p:slideViewPr>
    <p:cSldViewPr snapToGrid="0">
      <p:cViewPr>
        <p:scale>
          <a:sx n="66" d="100"/>
          <a:sy n="66" d="100"/>
        </p:scale>
        <p:origin x="1488" y="264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1453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5"/>
    </p:cViewPr>
  </p:sorterViewPr>
  <p:notesViewPr>
    <p:cSldViewPr snapToGrid="0">
      <p:cViewPr>
        <p:scale>
          <a:sx n="90" d="100"/>
          <a:sy n="90" d="100"/>
        </p:scale>
        <p:origin x="-2904" y="35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2B317E37-106F-4259-88A5-A8C3A6918A42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E2413CD4-BF4A-4169-A880-42988B66D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2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B32B66B-B60B-4A58-A80B-7A656F85925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1713876"/>
            <a:ext cx="5852160" cy="6687174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27FBC3B-B2A2-491A-87DE-759D0CB4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7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b="1" dirty="0"/>
              <a:t>[Presenter: Use this slide to set up the rest of your presentation, following it with slides that focus on the specific topics you want to cover.]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b="1" i="1" dirty="0"/>
              <a:t>Suggested Script:</a:t>
            </a:r>
          </a:p>
          <a:p>
            <a:pPr>
              <a:spcBef>
                <a:spcPct val="0"/>
              </a:spcBef>
            </a:pPr>
            <a:r>
              <a:rPr lang="en-US" altLang="en-US" sz="1200" dirty="0"/>
              <a:t>Today I’d like to talk about </a:t>
            </a:r>
            <a:r>
              <a:rPr lang="en-US" altLang="en-US" sz="1200" b="1" dirty="0"/>
              <a:t>financial readiness </a:t>
            </a:r>
            <a:r>
              <a:rPr lang="en-US" altLang="en-US" sz="1200" dirty="0"/>
              <a:t>– why it’s important and what you need to know to achieve it. 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dirty="0"/>
              <a:t>According to the National Foundation for Credit Counseling, active members of the military, veterans and their families have </a:t>
            </a:r>
            <a:r>
              <a:rPr lang="en-US" altLang="en-US" sz="1200" b="1" dirty="0"/>
              <a:t>higher amounts of credit card debt </a:t>
            </a:r>
            <a:r>
              <a:rPr lang="en-US" altLang="en-US" sz="1200" dirty="0"/>
              <a:t>and </a:t>
            </a:r>
            <a:r>
              <a:rPr lang="en-US" altLang="en-US" sz="1200" b="1" dirty="0"/>
              <a:t>fewer assets </a:t>
            </a:r>
            <a:r>
              <a:rPr lang="en-US" altLang="en-US" sz="1200" dirty="0"/>
              <a:t>than civilians. This means that military families are less equipped than their civilian counterparts to have the money they need for a secure future.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dirty="0"/>
              <a:t>This is caused by many factors. As you know, military life is full of </a:t>
            </a:r>
            <a:r>
              <a:rPr lang="en-US" altLang="en-US" sz="1200" b="1" dirty="0"/>
              <a:t>events and transitions</a:t>
            </a:r>
            <a:r>
              <a:rPr lang="en-US" altLang="en-US" sz="1200" dirty="0"/>
              <a:t>, and each of these events brings the need to make important financial decisions. Unfortunately, many servicemembers – especially those without much financial experience – </a:t>
            </a:r>
            <a:r>
              <a:rPr lang="en-US" altLang="en-US" sz="1200" b="1" dirty="0"/>
              <a:t>lack the information they need</a:t>
            </a:r>
            <a:r>
              <a:rPr lang="en-US" altLang="en-US" sz="1200" dirty="0"/>
              <a:t> to make the right choices. This is particularly scary because many of these decisions can have </a:t>
            </a:r>
            <a:r>
              <a:rPr lang="en-US" altLang="en-US" sz="1200" b="1" dirty="0"/>
              <a:t>long-term effects </a:t>
            </a:r>
            <a:r>
              <a:rPr lang="en-US" altLang="en-US" sz="1200" dirty="0"/>
              <a:t>on a servicemember’s security clearance, mission readiness and family life.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b="1" dirty="0"/>
              <a:t>Understanding your finances is your first line of defense</a:t>
            </a:r>
            <a:r>
              <a:rPr lang="en-US" altLang="en-US" sz="1200" dirty="0"/>
              <a:t>. That’s why I’m here today – to help provide you with practical tips and information that will help you feel prepared to make these critical decisions.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6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8"/>
            <a:ext cx="5852160" cy="46314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b="1" i="1" dirty="0"/>
              <a:t>Suggested Script:</a:t>
            </a:r>
          </a:p>
          <a:p>
            <a:pPr>
              <a:spcBef>
                <a:spcPct val="0"/>
              </a:spcBef>
            </a:pPr>
            <a:r>
              <a:rPr lang="en-US" sz="1200" dirty="0"/>
              <a:t>Credit can be a great tool for helping you achieve your financial goals. But it has to be used responsibly, or else debt can become a big problem.</a:t>
            </a:r>
            <a:endParaRPr lang="en-US" altLang="en-US" sz="1200" dirty="0"/>
          </a:p>
          <a:p>
            <a:endParaRPr lang="en-US" sz="1200" dirty="0"/>
          </a:p>
          <a:p>
            <a:r>
              <a:rPr lang="en-US" sz="1200" dirty="0"/>
              <a:t>Today, we will learn about </a:t>
            </a:r>
            <a:r>
              <a:rPr lang="en-US" sz="1200" b="1" dirty="0"/>
              <a:t>[PRESENTER: CUSTOMIZE TO SUIT THE TOPICS YOU WILL COVER] </a:t>
            </a:r>
            <a:r>
              <a:rPr lang="en-US" sz="1200" dirty="0"/>
              <a:t>borrowing money – specifically, how to use credit and tips for dealing with debt.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7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b="1" i="1" dirty="0"/>
              <a:t>Suggested Script:</a:t>
            </a:r>
          </a:p>
          <a:p>
            <a:pPr>
              <a:spcBef>
                <a:spcPct val="0"/>
              </a:spcBef>
            </a:pPr>
            <a:r>
              <a:rPr lang="en-US" sz="1200" dirty="0"/>
              <a:t>There may be times when you need to </a:t>
            </a:r>
            <a:r>
              <a:rPr lang="en-US" sz="1200" b="1" dirty="0"/>
              <a:t>get money fast</a:t>
            </a:r>
            <a:r>
              <a:rPr lang="en-US" sz="1200" dirty="0"/>
              <a:t>. And you may have seen advertisements from </a:t>
            </a:r>
            <a:r>
              <a:rPr lang="en-US" sz="1200" b="1" dirty="0"/>
              <a:t>companies that make quick loans</a:t>
            </a:r>
            <a:r>
              <a:rPr lang="en-US" sz="1200" dirty="0"/>
              <a:t>, like payday or car title lenders. While these can seem like a great option, these companies can be very expensive and charge extremely high interest rates – up to 36 percent for servicemembers. They </a:t>
            </a:r>
            <a:r>
              <a:rPr lang="en-US" sz="1200" b="1" dirty="0"/>
              <a:t>should really be considered a last resort choice</a:t>
            </a:r>
            <a:r>
              <a:rPr lang="en-US" sz="1200" dirty="0"/>
              <a:t>.</a:t>
            </a:r>
          </a:p>
          <a:p>
            <a:pPr>
              <a:spcBef>
                <a:spcPct val="0"/>
              </a:spcBef>
            </a:pPr>
            <a:endParaRPr lang="en-US" sz="1200" dirty="0"/>
          </a:p>
          <a:p>
            <a:pPr>
              <a:spcBef>
                <a:spcPct val="0"/>
              </a:spcBef>
            </a:pPr>
            <a:r>
              <a:rPr lang="en-US" sz="1200" dirty="0"/>
              <a:t>Think about whether you can </a:t>
            </a:r>
            <a:r>
              <a:rPr lang="en-US" sz="1200" b="1" dirty="0"/>
              <a:t>get money from somewhere else</a:t>
            </a:r>
            <a:r>
              <a:rPr lang="en-US" sz="1200" dirty="0"/>
              <a:t>. Consider a loan from your bank or credit union. Depending on the situation, even using a credit card may be better than a payday loan.</a:t>
            </a:r>
          </a:p>
          <a:p>
            <a:pPr>
              <a:spcBef>
                <a:spcPct val="0"/>
              </a:spcBef>
            </a:pPr>
            <a:endParaRPr lang="en-US" sz="1200" dirty="0"/>
          </a:p>
          <a:p>
            <a:pPr>
              <a:spcBef>
                <a:spcPct val="0"/>
              </a:spcBef>
            </a:pPr>
            <a:r>
              <a:rPr lang="en-US" sz="1200" dirty="0"/>
              <a:t>Also, know that </a:t>
            </a:r>
            <a:r>
              <a:rPr lang="en-US" sz="1200" b="1" dirty="0"/>
              <a:t>there’s help for you if you’re facing financial trouble</a:t>
            </a:r>
            <a:r>
              <a:rPr lang="en-US" sz="1200" dirty="0"/>
              <a:t>. Talk to your </a:t>
            </a:r>
            <a:r>
              <a:rPr lang="en-US" sz="1200" b="1" dirty="0"/>
              <a:t>Personal Financial Manager (PFM)</a:t>
            </a:r>
            <a:r>
              <a:rPr lang="en-US" sz="1200" dirty="0"/>
              <a:t> about your choices and options. You can also </a:t>
            </a:r>
            <a:r>
              <a:rPr lang="en-US" sz="1200" b="1" dirty="0"/>
              <a:t>call DoD’s Military OneSource help line</a:t>
            </a:r>
            <a:r>
              <a:rPr lang="en-US" sz="1200" dirty="0"/>
              <a:t>, 24 hours a day, seven days a week. The phone number is 1-800-342-9647, and they can help you with: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Helping you get more time to pay your bills.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Potentially getting you an advance on your paycheck.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Connecting you with a certified credit counselor who can help make a plan for managing your money.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Getting help from a military relief society.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57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0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5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5"/>
            <a:ext cx="10972800" cy="1986915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9CBB-9CF8-4CCC-B09E-D7495A45A47D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6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0" y="548640"/>
            <a:ext cx="4718683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2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0" y="2468881"/>
            <a:ext cx="4718683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800"/>
            </a:lvl2pPr>
            <a:lvl3pPr marL="1097280" indent="0">
              <a:buNone/>
              <a:defRPr sz="1400"/>
            </a:lvl3pPr>
            <a:lvl4pPr marL="1645920" indent="0">
              <a:buNone/>
              <a:defRPr sz="1300"/>
            </a:lvl4pPr>
            <a:lvl5pPr marL="2194560" indent="0">
              <a:buNone/>
              <a:defRPr sz="1300"/>
            </a:lvl5pPr>
            <a:lvl6pPr marL="2743200" indent="0">
              <a:buNone/>
              <a:defRPr sz="1300"/>
            </a:lvl6pPr>
            <a:lvl7pPr marL="3291840" indent="0">
              <a:buNone/>
              <a:defRPr sz="1300"/>
            </a:lvl7pPr>
            <a:lvl8pPr marL="3840480" indent="0">
              <a:buNone/>
              <a:defRPr sz="1300"/>
            </a:lvl8pPr>
            <a:lvl9pPr marL="43891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1F4B-ED3B-4D40-9215-3557CE898066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5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B6B-BA27-4B0C-8FE3-0EC3F1D4A7DC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7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79" y="438151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39" y="438151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959A-87DB-4C59-9116-405D4CF76639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0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3773-309E-4C26-A9A2-A8AE2C980ADC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2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3" y="887882"/>
            <a:ext cx="12618720" cy="1590675"/>
          </a:xfrm>
        </p:spPr>
        <p:txBody>
          <a:bodyPr>
            <a:normAutofit/>
          </a:bodyPr>
          <a:lstStyle>
            <a:lvl1pPr>
              <a:defRPr sz="580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22960" indent="-274320">
              <a:buFont typeface="Courier New" panose="02070309020205020404" pitchFamily="49" charset="0"/>
              <a:buChar char="o"/>
              <a:defRPr/>
            </a:lvl2pPr>
            <a:lvl3pPr marL="1371600" indent="-274320">
              <a:buFont typeface="Wingdings" panose="05000000000000000000" pitchFamily="2" charset="2"/>
              <a:buChar char="§"/>
              <a:defRPr/>
            </a:lvl3pPr>
            <a:lvl4pPr marL="1920240" indent="-274320">
              <a:buFont typeface="Courier New" panose="02070309020205020404" pitchFamily="49" charset="0"/>
              <a:buChar char="o"/>
              <a:defRPr/>
            </a:lvl4pPr>
            <a:lvl5pPr marL="2468880" indent="-27432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329A-F51E-457D-B064-99111D8247B7}" type="datetime1">
              <a:rPr lang="en-US" smtClean="0"/>
              <a:t>11/3/16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1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2" y="2051687"/>
            <a:ext cx="12618720" cy="3423285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2" y="5507358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C505-59C0-4CD0-AD5F-E39686372F41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7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2" y="2190751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2" y="2190751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A1F8-15CD-4B1D-A598-526E139936C6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8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7" y="438151"/>
            <a:ext cx="12618720" cy="1590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2017395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3006092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4" y="2017395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4" y="3006092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35D9-4BA4-43A0-8B1B-C1B1F895478A}" type="datetime1">
              <a:rPr lang="en-US" smtClean="0"/>
              <a:t>11/3/16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6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FA76-4A07-4CC1-A66E-FF1C6A40646C}" type="datetime1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2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2F95-FD40-4D2B-B25B-EBFFC5F19D0B}" type="datetime1">
              <a:rPr lang="en-US" smtClean="0"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2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0" y="548640"/>
            <a:ext cx="4718683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2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0" y="2468881"/>
            <a:ext cx="4718683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800"/>
            </a:lvl2pPr>
            <a:lvl3pPr marL="1097280" indent="0">
              <a:buNone/>
              <a:defRPr sz="1400"/>
            </a:lvl3pPr>
            <a:lvl4pPr marL="1645920" indent="0">
              <a:buNone/>
              <a:defRPr sz="1300"/>
            </a:lvl4pPr>
            <a:lvl5pPr marL="2194560" indent="0">
              <a:buNone/>
              <a:defRPr sz="1300"/>
            </a:lvl5pPr>
            <a:lvl6pPr marL="2743200" indent="0">
              <a:buNone/>
              <a:defRPr sz="1300"/>
            </a:lvl6pPr>
            <a:lvl7pPr marL="3291840" indent="0">
              <a:buNone/>
              <a:defRPr sz="1300"/>
            </a:lvl7pPr>
            <a:lvl8pPr marL="3840480" indent="0">
              <a:buNone/>
              <a:defRPr sz="1300"/>
            </a:lvl8pPr>
            <a:lvl9pPr marL="43891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018A-707B-4F19-8EBC-41DA40FBB8A1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0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3" y="438151"/>
            <a:ext cx="12618720" cy="1590675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3" y="2190751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05977" y="7803469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03773-309E-4C26-A9A2-A8AE2C980ADC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774" y="7787542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ED105-09F8-4DF7-B4A2-FB01EA696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6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593" y="3657604"/>
            <a:ext cx="5949387" cy="937550"/>
          </a:xfrm>
        </p:spPr>
        <p:txBody>
          <a:bodyPr>
            <a:normAutofit/>
          </a:bodyPr>
          <a:lstStyle/>
          <a:p>
            <a:pPr algn="l"/>
            <a:endParaRPr lang="en-US" sz="55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99592" y="4606729"/>
            <a:ext cx="5937813" cy="1135476"/>
          </a:xfrm>
        </p:spPr>
        <p:txBody>
          <a:bodyPr>
            <a:normAutofit/>
          </a:bodyPr>
          <a:lstStyle/>
          <a:p>
            <a:pPr algn="l"/>
            <a:endParaRPr lang="en-US" sz="35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3" y="887882"/>
            <a:ext cx="12618720" cy="1590675"/>
          </a:xfrm>
        </p:spPr>
        <p:txBody>
          <a:bodyPr>
            <a:norm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Why This Matters</a:t>
            </a:r>
            <a:endParaRPr lang="en-US" sz="5800" dirty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Studies show that, on average, military families have higher amounts of debt and fewer assets than civilians</a:t>
            </a:r>
          </a:p>
          <a:p>
            <a:r>
              <a:rPr lang="en-US" dirty="0" smtClean="0"/>
              <a:t>Challenges of military life</a:t>
            </a:r>
            <a:r>
              <a:rPr lang="en-US" dirty="0"/>
              <a:t> </a:t>
            </a:r>
            <a:r>
              <a:rPr lang="en-US" dirty="0" smtClean="0"/>
              <a:t>can affect servicemembers’ finances: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Frequent transition and changes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Many servicemembers have little financial experience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Decisions have long-term effects</a:t>
            </a:r>
          </a:p>
          <a:p>
            <a:r>
              <a:rPr lang="en-US" dirty="0" smtClean="0"/>
              <a:t>Getting the know-how is key to making smart financial decisions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Money in a Hurry?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Payday and car title loans </a:t>
            </a:r>
          </a:p>
          <a:p>
            <a:pPr lvl="1"/>
            <a:r>
              <a:rPr lang="en-US" dirty="0" smtClean="0"/>
              <a:t>Charge extremely high rates</a:t>
            </a:r>
          </a:p>
          <a:p>
            <a:pPr lvl="1"/>
            <a:r>
              <a:rPr lang="en-US" dirty="0" smtClean="0"/>
              <a:t>Should be last resort</a:t>
            </a:r>
          </a:p>
          <a:p>
            <a:r>
              <a:rPr lang="en-US" dirty="0" smtClean="0"/>
              <a:t>Better alternatives</a:t>
            </a:r>
          </a:p>
          <a:p>
            <a:pPr lvl="1"/>
            <a:r>
              <a:rPr lang="en-US" dirty="0" smtClean="0"/>
              <a:t>Bank or credit union loan</a:t>
            </a:r>
          </a:p>
          <a:p>
            <a:pPr lvl="1"/>
            <a:r>
              <a:rPr lang="en-US" dirty="0" smtClean="0"/>
              <a:t>Credit card</a:t>
            </a:r>
          </a:p>
          <a:p>
            <a:r>
              <a:rPr lang="en-US" dirty="0" smtClean="0"/>
              <a:t>Get help</a:t>
            </a:r>
          </a:p>
          <a:p>
            <a:pPr lvl="1"/>
            <a:r>
              <a:rPr lang="en-US" dirty="0" smtClean="0"/>
              <a:t>Talk to PFM</a:t>
            </a:r>
          </a:p>
          <a:p>
            <a:pPr lvl="1"/>
            <a:r>
              <a:rPr lang="en-US" dirty="0" smtClean="0"/>
              <a:t>Call Military OneSource – 1-800-342-9647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75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l con">
      <a:dk1>
        <a:srgbClr val="1F3864"/>
      </a:dk1>
      <a:lt1>
        <a:srgbClr val="F2F2F2"/>
      </a:lt1>
      <a:dk2>
        <a:srgbClr val="1F3864"/>
      </a:dk2>
      <a:lt2>
        <a:srgbClr val="1F3864"/>
      </a:lt2>
      <a:accent1>
        <a:srgbClr val="5B9BD5"/>
      </a:accent1>
      <a:accent2>
        <a:srgbClr val="9CC3E5"/>
      </a:accent2>
      <a:accent3>
        <a:srgbClr val="AEABAB"/>
      </a:accent3>
      <a:accent4>
        <a:srgbClr val="8496B0"/>
      </a:accent4>
      <a:accent5>
        <a:srgbClr val="4472C4"/>
      </a:accent5>
      <a:accent6>
        <a:srgbClr val="48A1FA"/>
      </a:accent6>
      <a:hlink>
        <a:srgbClr val="7F7F7F"/>
      </a:hlink>
      <a:folHlink>
        <a:srgbClr val="595959"/>
      </a:folHlink>
    </a:clrScheme>
    <a:fontScheme name="MilCon">
      <a:majorFont>
        <a:latin typeface="Proxima Nova Rg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8963</TotalTime>
  <Words>621</Words>
  <Application>Microsoft Macintosh PowerPoint</Application>
  <PresentationFormat>Custom</PresentationFormat>
  <Paragraphs>51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Courier New</vt:lpstr>
      <vt:lpstr>Proxima Nova Rg</vt:lpstr>
      <vt:lpstr>Times New Roman</vt:lpstr>
      <vt:lpstr>Utsaah</vt:lpstr>
      <vt:lpstr>Wingdings</vt:lpstr>
      <vt:lpstr>Office Theme</vt:lpstr>
      <vt:lpstr>PowerPoint Presentation</vt:lpstr>
      <vt:lpstr>Why This Matters</vt:lpstr>
      <vt:lpstr>PowerPoint Presentation</vt:lpstr>
      <vt:lpstr>Need Money in a Hurry?</vt:lpstr>
      <vt:lpstr>PowerPoint Presentation</vt:lpstr>
    </vt:vector>
  </TitlesOfParts>
  <Company>FleishmanHillard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Money Matters</dc:title>
  <dc:creator>Dreisch Miller, Lisa</dc:creator>
  <cp:lastModifiedBy>Microsoft Office User</cp:lastModifiedBy>
  <cp:revision>315</cp:revision>
  <cp:lastPrinted>2016-11-03T20:10:29Z</cp:lastPrinted>
  <dcterms:created xsi:type="dcterms:W3CDTF">2016-09-10T21:13:10Z</dcterms:created>
  <dcterms:modified xsi:type="dcterms:W3CDTF">2016-11-03T22:34:09Z</dcterms:modified>
</cp:coreProperties>
</file>