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256" r:id="rId2"/>
    <p:sldId id="264" r:id="rId3"/>
    <p:sldId id="265" r:id="rId4"/>
    <p:sldId id="266" r:id="rId5"/>
    <p:sldId id="309" r:id="rId6"/>
  </p:sldIdLst>
  <p:sldSz cx="14630400" cy="8229600"/>
  <p:notesSz cx="7315200" cy="9601200"/>
  <p:defaultTextStyle>
    <a:defPPr>
      <a:defRPr lang="en-US"/>
    </a:defPPr>
    <a:lvl1pPr marL="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reisch Miller, Lisa" initials="DML" lastIdx="4" clrIdx="0">
    <p:extLst/>
  </p:cmAuthor>
  <p:cmAuthor id="2" name="Kando-Pineda, Carol A." initials="KC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65" autoAdjust="0"/>
    <p:restoredTop sz="84835" autoAdjust="0"/>
  </p:normalViewPr>
  <p:slideViewPr>
    <p:cSldViewPr snapToGrid="0">
      <p:cViewPr>
        <p:scale>
          <a:sx n="66" d="100"/>
          <a:sy n="66" d="100"/>
        </p:scale>
        <p:origin x="1488" y="264"/>
      </p:cViewPr>
      <p:guideLst>
        <p:guide orient="horz" pos="2592"/>
        <p:guide pos="4608"/>
      </p:guideLst>
    </p:cSldViewPr>
  </p:slideViewPr>
  <p:outlineViewPr>
    <p:cViewPr>
      <p:scale>
        <a:sx n="33" d="100"/>
        <a:sy n="33" d="100"/>
      </p:scale>
      <p:origin x="0" y="145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5"/>
    </p:cViewPr>
  </p:sorterViewPr>
  <p:notesViewPr>
    <p:cSldViewPr snapToGrid="0">
      <p:cViewPr>
        <p:scale>
          <a:sx n="90" d="100"/>
          <a:sy n="90" d="100"/>
        </p:scale>
        <p:origin x="-2904" y="350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handoutMaster" Target="handoutMasters/handoutMaster1.xml"/><Relationship Id="rId9" Type="http://schemas.openxmlformats.org/officeDocument/2006/relationships/commentAuthors" Target="commentAuthors.xml"/><Relationship Id="rId1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2962" y="0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2B317E37-106F-4259-88A5-A8C3A6918A42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038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E2413CD4-BF4A-4169-A880-42988B66DA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29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2B32B66B-B60B-4A58-A80B-7A656F85925A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1713876"/>
            <a:ext cx="5852160" cy="6687174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527FBC3B-B2A2-491A-87DE-759D0CB4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7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00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498896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dirty="0"/>
              <a:t>[Presenter: Use this slide to set up the rest of your presentation, following it with slides that focus on the specific topics you want to cover.]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altLang="en-US" sz="1200" dirty="0"/>
              <a:t>Today I’d like to talk about </a:t>
            </a:r>
            <a:r>
              <a:rPr lang="en-US" altLang="en-US" sz="1200" b="1" dirty="0"/>
              <a:t>financial readiness </a:t>
            </a:r>
            <a:r>
              <a:rPr lang="en-US" altLang="en-US" sz="1200" dirty="0"/>
              <a:t>– why it’s important and what you need to know to achieve it. 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According to the National Foundation for Credit Counseling, active members of the military, veterans and their families have </a:t>
            </a:r>
            <a:r>
              <a:rPr lang="en-US" altLang="en-US" sz="1200" b="1" dirty="0"/>
              <a:t>higher amounts of credit card debt </a:t>
            </a:r>
            <a:r>
              <a:rPr lang="en-US" altLang="en-US" sz="1200" dirty="0"/>
              <a:t>and </a:t>
            </a:r>
            <a:r>
              <a:rPr lang="en-US" altLang="en-US" sz="1200" b="1" dirty="0"/>
              <a:t>fewer assets </a:t>
            </a:r>
            <a:r>
              <a:rPr lang="en-US" altLang="en-US" sz="1200" dirty="0"/>
              <a:t>than civilians. This means that military families are less equipped than their civilian counterparts to have the money they need for a secure future.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This is caused by many factors. As you know, military life is full of </a:t>
            </a:r>
            <a:r>
              <a:rPr lang="en-US" altLang="en-US" sz="1200" b="1" dirty="0"/>
              <a:t>events and transitions</a:t>
            </a:r>
            <a:r>
              <a:rPr lang="en-US" altLang="en-US" sz="1200" dirty="0"/>
              <a:t>, and each of these events brings the need to make important financial decisions. Unfortunately, many servicemembers – especially those without much financial experience – </a:t>
            </a:r>
            <a:r>
              <a:rPr lang="en-US" altLang="en-US" sz="1200" b="1" dirty="0"/>
              <a:t>lack the information they need</a:t>
            </a:r>
            <a:r>
              <a:rPr lang="en-US" altLang="en-US" sz="1200" dirty="0"/>
              <a:t> to make the right choices. This is particularly scary because many of these decisions can have </a:t>
            </a:r>
            <a:r>
              <a:rPr lang="en-US" altLang="en-US" sz="1200" b="1" dirty="0"/>
              <a:t>long-term effects </a:t>
            </a:r>
            <a:r>
              <a:rPr lang="en-US" altLang="en-US" sz="1200" dirty="0"/>
              <a:t>on a servicemember’s security clearance, mission readiness and family life.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b="1" dirty="0"/>
              <a:t>Understanding your finances is your first line of defense</a:t>
            </a:r>
            <a:r>
              <a:rPr lang="en-US" altLang="en-US" sz="1200" dirty="0"/>
              <a:t>. That’s why I’m here today – to help provide you with practical tips and information that will help you feel prepared to make these critical decisions.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164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616941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altLang="en-US" sz="1200" dirty="0"/>
              <a:t>Spending money is a fact of life. But i</a:t>
            </a:r>
            <a:r>
              <a:rPr lang="en-US" sz="1200" dirty="0"/>
              <a:t>t’s best to do this in a way that is carefully researched and planned out. When you know where your money is going, you have the power. </a:t>
            </a:r>
          </a:p>
          <a:p>
            <a:endParaRPr lang="en-US" sz="1200" dirty="0"/>
          </a:p>
          <a:p>
            <a:r>
              <a:rPr lang="en-US" sz="1200" dirty="0"/>
              <a:t>Today, we will learn about </a:t>
            </a:r>
            <a:r>
              <a:rPr lang="en-US" sz="1200" b="1" dirty="0"/>
              <a:t>[PRESENTER: CUSTOMIZE TO SUIT THE TOPICS YOU WILL COVER] </a:t>
            </a:r>
            <a:r>
              <a:rPr lang="en-US" sz="1200" dirty="0"/>
              <a:t>people who are available to help you plan your spending, how to create and manage a budget and how to shop smart for purchases ranging from small to large.</a:t>
            </a:r>
            <a:endParaRPr lang="en-US" sz="1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85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31520" y="4620577"/>
            <a:ext cx="5852160" cy="466058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en-US" sz="1200" b="1" i="1" dirty="0"/>
              <a:t>Suggested Script:</a:t>
            </a:r>
          </a:p>
          <a:p>
            <a:pPr>
              <a:spcBef>
                <a:spcPct val="0"/>
              </a:spcBef>
            </a:pPr>
            <a:r>
              <a:rPr lang="en-US" altLang="en-US" sz="1200" b="1" i="1" dirty="0"/>
              <a:t>(adapt script depending on whether speaker is a PFM, other counselor or someone else in the community.)</a:t>
            </a:r>
          </a:p>
          <a:p>
            <a:pPr>
              <a:spcBef>
                <a:spcPct val="0"/>
              </a:spcBef>
            </a:pPr>
            <a:endParaRPr lang="en-US" altLang="en-US" sz="1200" b="1" i="1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It’s important to know that you’re not alone in tackling financial topics. The Department of Defense has financial counselors, including </a:t>
            </a:r>
            <a:r>
              <a:rPr lang="en-US" altLang="en-US" sz="1200" b="1" dirty="0"/>
              <a:t>Personal Financial Managers </a:t>
            </a:r>
            <a:r>
              <a:rPr lang="en-US" altLang="en-US" sz="1200" dirty="0"/>
              <a:t>(or PFMs), who are available to help.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pPr>
              <a:spcBef>
                <a:spcPct val="0"/>
              </a:spcBef>
            </a:pPr>
            <a:r>
              <a:rPr lang="en-US" altLang="en-US" sz="1200" dirty="0"/>
              <a:t>Can anyone here tell me what a PFM can help you with?</a:t>
            </a:r>
          </a:p>
          <a:p>
            <a:pPr>
              <a:spcBef>
                <a:spcPct val="0"/>
              </a:spcBef>
            </a:pPr>
            <a:endParaRPr lang="en-US" altLang="en-US" sz="1200" dirty="0"/>
          </a:p>
          <a:p>
            <a:r>
              <a:rPr lang="en-US" sz="1200" dirty="0"/>
              <a:t>Working with PFMs is </a:t>
            </a:r>
            <a:r>
              <a:rPr lang="en-US" sz="1200" b="1" dirty="0"/>
              <a:t>private and confidential</a:t>
            </a:r>
            <a:r>
              <a:rPr lang="en-US" sz="1200" dirty="0"/>
              <a:t>. They can help you with things like one-on-one </a:t>
            </a:r>
            <a:r>
              <a:rPr lang="en-US" sz="1200" b="1" dirty="0"/>
              <a:t>counseling</a:t>
            </a:r>
            <a:r>
              <a:rPr lang="en-US" sz="1200" dirty="0"/>
              <a:t>; free </a:t>
            </a:r>
            <a:r>
              <a:rPr lang="en-US" sz="1200" b="1" dirty="0"/>
              <a:t>classes</a:t>
            </a:r>
            <a:r>
              <a:rPr lang="en-US" sz="1200" dirty="0"/>
              <a:t> and seminars on topics like money management, your credit, military savings programs and how to get out of debt; applying for emergency </a:t>
            </a:r>
            <a:r>
              <a:rPr lang="en-US" sz="1200" b="1" dirty="0"/>
              <a:t>financial help</a:t>
            </a:r>
            <a:r>
              <a:rPr lang="en-US" sz="1200" dirty="0"/>
              <a:t>; and getting your </a:t>
            </a:r>
            <a:r>
              <a:rPr lang="en-US" sz="1200" b="1" dirty="0"/>
              <a:t>free FICO credit score </a:t>
            </a:r>
            <a:r>
              <a:rPr lang="en-US" sz="1200" dirty="0"/>
              <a:t>through the FINRA Investor Education Foundation.</a:t>
            </a:r>
          </a:p>
          <a:p>
            <a:endParaRPr lang="en-US" sz="1200" dirty="0"/>
          </a:p>
          <a:p>
            <a:r>
              <a:rPr lang="en-US" sz="1200" dirty="0"/>
              <a:t>You can find a PFM by visiting the military installations website and choosing, “Personal Financial Management Services” or calling Military OneSource at 1-800-342-9647.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210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7FBC3B-B2A2-491A-87DE-759D0CB4D4F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405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1346835"/>
            <a:ext cx="10972800" cy="2865120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322445"/>
            <a:ext cx="10972800" cy="1986915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89CBB-9CF8-4CCC-B09E-D7495A45A47D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63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3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19826" y="1184911"/>
            <a:ext cx="7406642" cy="5848350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3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800"/>
            </a:lvl2pPr>
            <a:lvl3pPr marL="1097280" indent="0">
              <a:buNone/>
              <a:defRPr sz="1400"/>
            </a:lvl3pPr>
            <a:lvl4pPr marL="1645920" indent="0">
              <a:buNone/>
              <a:defRPr sz="1300"/>
            </a:lvl4pPr>
            <a:lvl5pPr marL="2194560" indent="0">
              <a:buNone/>
              <a:defRPr sz="1300"/>
            </a:lvl5pPr>
            <a:lvl6pPr marL="2743200" indent="0">
              <a:buNone/>
              <a:defRPr sz="1300"/>
            </a:lvl6pPr>
            <a:lvl7pPr marL="3291840" indent="0">
              <a:buNone/>
              <a:defRPr sz="1300"/>
            </a:lvl7pPr>
            <a:lvl8pPr marL="3840480" indent="0">
              <a:buNone/>
              <a:defRPr sz="1300"/>
            </a:lvl8pPr>
            <a:lvl9pPr marL="43891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AD1F4B-ED3B-4D40-9215-3557CE898066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053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3B6B-BA27-4B0C-8FE3-0EC3F1D4A7DC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371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79" y="438151"/>
            <a:ext cx="3154680" cy="697420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39" y="438151"/>
            <a:ext cx="9281160" cy="697420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1959A-87DB-4C59-9116-405D4CF76639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04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03773-309E-4C26-A9A2-A8AE2C980AD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72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3" y="887882"/>
            <a:ext cx="12618720" cy="1590675"/>
          </a:xfrm>
        </p:spPr>
        <p:txBody>
          <a:bodyPr>
            <a:normAutofit/>
          </a:bodyPr>
          <a:lstStyle>
            <a:lvl1pPr>
              <a:defRPr sz="580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822960" indent="-274320">
              <a:buFont typeface="Courier New" panose="02070309020205020404" pitchFamily="49" charset="0"/>
              <a:buChar char="o"/>
              <a:defRPr/>
            </a:lvl2pPr>
            <a:lvl3pPr marL="1371600" indent="-274320">
              <a:buFont typeface="Wingdings" panose="05000000000000000000" pitchFamily="2" charset="2"/>
              <a:buChar char="§"/>
              <a:defRPr/>
            </a:lvl3pPr>
            <a:lvl4pPr marL="1920240" indent="-274320">
              <a:buFont typeface="Courier New" panose="02070309020205020404" pitchFamily="49" charset="0"/>
              <a:buChar char="o"/>
              <a:defRPr/>
            </a:lvl4pPr>
            <a:lvl5pPr marL="2468880" indent="-27432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9329A-F51E-457D-B064-99111D8247B7}" type="datetime1">
              <a:rPr lang="en-US" smtClean="0"/>
              <a:t>11/3/16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1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2" y="2051687"/>
            <a:ext cx="12618720" cy="3423285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2" y="5507358"/>
            <a:ext cx="12618720" cy="1800224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8C505-59C0-4CD0-AD5F-E39686372F41}" type="datetime1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04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2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2" y="2190751"/>
            <a:ext cx="6217920" cy="52216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EA1F8-15CD-4B1D-A598-526E139936C6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7" y="438151"/>
            <a:ext cx="12618720" cy="1590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2017395"/>
            <a:ext cx="6189344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3006092"/>
            <a:ext cx="6189344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4" y="2017395"/>
            <a:ext cx="6219826" cy="988694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4" y="3006092"/>
            <a:ext cx="6219826" cy="44215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A35D9-4BA4-43A0-8B1B-C1B1F895478A}" type="datetime1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6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7FA76-4A07-4CC1-A66E-FF1C6A40646C}" type="datetime1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2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2F95-FD40-4D2B-B25B-EBFFC5F19D0B}" type="datetime1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62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50" y="548640"/>
            <a:ext cx="4718683" cy="192024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2" cy="5848350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50" y="2468881"/>
            <a:ext cx="4718683" cy="4573906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800"/>
            </a:lvl2pPr>
            <a:lvl3pPr marL="1097280" indent="0">
              <a:buNone/>
              <a:defRPr sz="1400"/>
            </a:lvl3pPr>
            <a:lvl4pPr marL="1645920" indent="0">
              <a:buNone/>
              <a:defRPr sz="1300"/>
            </a:lvl4pPr>
            <a:lvl5pPr marL="2194560" indent="0">
              <a:buNone/>
              <a:defRPr sz="1300"/>
            </a:lvl5pPr>
            <a:lvl6pPr marL="2743200" indent="0">
              <a:buNone/>
              <a:defRPr sz="1300"/>
            </a:lvl6pPr>
            <a:lvl7pPr marL="3291840" indent="0">
              <a:buNone/>
              <a:defRPr sz="1300"/>
            </a:lvl7pPr>
            <a:lvl8pPr marL="3840480" indent="0">
              <a:buNone/>
              <a:defRPr sz="1300"/>
            </a:lvl8pPr>
            <a:lvl9pPr marL="4389120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E7018A-707B-4F19-8EBC-41DA40FBB8A1}" type="datetime1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3" y="7627623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03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3" y="438151"/>
            <a:ext cx="12618720" cy="1590675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3" y="2190751"/>
            <a:ext cx="12618720" cy="5221606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05977" y="7803469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03773-309E-4C26-A9A2-A8AE2C980ADC}" type="datetime1">
              <a:rPr lang="en-US" smtClean="0"/>
              <a:t>11/3/16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1774" y="7787542"/>
            <a:ext cx="3291840" cy="438150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AED105-09F8-4DF7-B4A2-FB01EA696A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46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4" Type="http://schemas.openxmlformats.org/officeDocument/2006/relationships/hyperlink" Target="http://www.militaryinstallations.dod.mil/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9593" y="3657604"/>
            <a:ext cx="5949387" cy="937550"/>
          </a:xfrm>
        </p:spPr>
        <p:txBody>
          <a:bodyPr>
            <a:normAutofit/>
          </a:bodyPr>
          <a:lstStyle/>
          <a:p>
            <a:pPr algn="l"/>
            <a:endParaRPr lang="en-US" sz="55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099592" y="4606729"/>
            <a:ext cx="5937813" cy="1135476"/>
          </a:xfrm>
        </p:spPr>
        <p:txBody>
          <a:bodyPr>
            <a:normAutofit/>
          </a:bodyPr>
          <a:lstStyle/>
          <a:p>
            <a:pPr algn="l"/>
            <a:endParaRPr lang="en-US" sz="35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05843" y="887882"/>
            <a:ext cx="12618720" cy="1590675"/>
          </a:xfrm>
        </p:spPr>
        <p:txBody>
          <a:bodyPr>
            <a:norm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Utsaah" panose="020B0604020202020204" pitchFamily="34" charset="0"/>
                <a:cs typeface="Utsaah" panose="020B0604020202020204" pitchFamily="34" charset="0"/>
              </a:rPr>
              <a:t>Why This Matters</a:t>
            </a:r>
            <a:endParaRPr lang="en-US" sz="5800" dirty="0">
              <a:solidFill>
                <a:schemeClr val="bg1"/>
              </a:solidFill>
              <a:latin typeface="Utsaah" panose="020B0604020202020204" pitchFamily="34" charset="0"/>
              <a:cs typeface="Utsaah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Studies show that, on average, military families have higher amounts of debt and fewer assets than civilians</a:t>
            </a:r>
          </a:p>
          <a:p>
            <a:r>
              <a:rPr lang="en-US" dirty="0" smtClean="0"/>
              <a:t>Challenges of military life</a:t>
            </a:r>
            <a:r>
              <a:rPr lang="en-US" dirty="0"/>
              <a:t> </a:t>
            </a:r>
            <a:r>
              <a:rPr lang="en-US" dirty="0" smtClean="0"/>
              <a:t>can affect servicemembers’ finances: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Frequent transition and changes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Many servicemembers have little financial experience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Decisions have long-term effects</a:t>
            </a:r>
          </a:p>
          <a:p>
            <a:r>
              <a:rPr lang="en-US" dirty="0" smtClean="0"/>
              <a:t>Getting the know-how is key to making smart financial decisions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75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8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 Financial Managers (PFMs)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PFMs provide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Confidential help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Counseling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Free classes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Emergency financial help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Free FICO credit score</a:t>
            </a:r>
          </a:p>
          <a:p>
            <a:r>
              <a:rPr lang="en-US" dirty="0" smtClean="0"/>
              <a:t>To find a PFM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Visit </a:t>
            </a:r>
            <a:r>
              <a:rPr lang="en-US" dirty="0" smtClean="0">
                <a:hlinkClick r:id="rId4"/>
              </a:rPr>
              <a:t>MilitaryInstallations.dod.mil</a:t>
            </a:r>
            <a:r>
              <a:rPr lang="en-US" dirty="0" smtClean="0"/>
              <a:t> and select </a:t>
            </a:r>
          </a:p>
          <a:p>
            <a:pPr marL="548640" lvl="1" indent="0">
              <a:buNone/>
            </a:pPr>
            <a:r>
              <a:rPr lang="en-US" dirty="0"/>
              <a:t> </a:t>
            </a:r>
            <a:r>
              <a:rPr lang="en-US" dirty="0" smtClean="0"/>
              <a:t>  “Personal Financial Management Services”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Call Military OneSource at 1-800-342-9647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70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AED105-09F8-4DF7-B4A2-FB01EA696A0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47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il con">
      <a:dk1>
        <a:srgbClr val="1F3864"/>
      </a:dk1>
      <a:lt1>
        <a:srgbClr val="F2F2F2"/>
      </a:lt1>
      <a:dk2>
        <a:srgbClr val="1F3864"/>
      </a:dk2>
      <a:lt2>
        <a:srgbClr val="1F3864"/>
      </a:lt2>
      <a:accent1>
        <a:srgbClr val="5B9BD5"/>
      </a:accent1>
      <a:accent2>
        <a:srgbClr val="9CC3E5"/>
      </a:accent2>
      <a:accent3>
        <a:srgbClr val="AEABAB"/>
      </a:accent3>
      <a:accent4>
        <a:srgbClr val="8496B0"/>
      </a:accent4>
      <a:accent5>
        <a:srgbClr val="4472C4"/>
      </a:accent5>
      <a:accent6>
        <a:srgbClr val="48A1FA"/>
      </a:accent6>
      <a:hlink>
        <a:srgbClr val="7F7F7F"/>
      </a:hlink>
      <a:folHlink>
        <a:srgbClr val="595959"/>
      </a:folHlink>
    </a:clrScheme>
    <a:fontScheme name="MilCon">
      <a:majorFont>
        <a:latin typeface="Proxima Nova Rg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8963</TotalTime>
  <Words>586</Words>
  <Application>Microsoft Macintosh PowerPoint</Application>
  <PresentationFormat>Custom</PresentationFormat>
  <Paragraphs>52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Calibri</vt:lpstr>
      <vt:lpstr>Courier New</vt:lpstr>
      <vt:lpstr>Proxima Nova Rg</vt:lpstr>
      <vt:lpstr>Times New Roman</vt:lpstr>
      <vt:lpstr>Utsaah</vt:lpstr>
      <vt:lpstr>Wingdings</vt:lpstr>
      <vt:lpstr>Office Theme</vt:lpstr>
      <vt:lpstr>PowerPoint Presentation</vt:lpstr>
      <vt:lpstr>Why This Matters</vt:lpstr>
      <vt:lpstr>PowerPoint Presentation</vt:lpstr>
      <vt:lpstr>Personal Financial Managers (PFMs)</vt:lpstr>
      <vt:lpstr>PowerPoint Presentation</vt:lpstr>
    </vt:vector>
  </TitlesOfParts>
  <Company>FleishmanHillard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Money Matters</dc:title>
  <dc:creator>Dreisch Miller, Lisa</dc:creator>
  <cp:lastModifiedBy>Microsoft Office User</cp:lastModifiedBy>
  <cp:revision>315</cp:revision>
  <cp:lastPrinted>2016-11-03T20:10:29Z</cp:lastPrinted>
  <dcterms:created xsi:type="dcterms:W3CDTF">2016-09-10T21:13:10Z</dcterms:created>
  <dcterms:modified xsi:type="dcterms:W3CDTF">2016-11-04T02:25:38Z</dcterms:modified>
</cp:coreProperties>
</file>