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64" r:id="rId3"/>
    <p:sldId id="265" r:id="rId4"/>
    <p:sldId id="266" r:id="rId5"/>
    <p:sldId id="267" r:id="rId6"/>
    <p:sldId id="268" r:id="rId7"/>
    <p:sldId id="269" r:id="rId8"/>
    <p:sldId id="270" r:id="rId9"/>
    <p:sldId id="271" r:id="rId10"/>
    <p:sldId id="272" r:id="rId11"/>
    <p:sldId id="308"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307"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9" r:id="rId48"/>
  </p:sldIdLst>
  <p:sldSz cx="14630400" cy="8229600"/>
  <p:notesSz cx="7315200" cy="96012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isch Miller, Lisa" initials="DML" lastIdx="4" clrIdx="0">
    <p:extLst/>
  </p:cmAuthor>
  <p:cmAuthor id="2" name="Kando-Pineda, Carol A." initials="KC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46" autoAdjust="0"/>
    <p:restoredTop sz="84803" autoAdjust="0"/>
  </p:normalViewPr>
  <p:slideViewPr>
    <p:cSldViewPr snapToGrid="0">
      <p:cViewPr>
        <p:scale>
          <a:sx n="66" d="100"/>
          <a:sy n="66" d="100"/>
        </p:scale>
        <p:origin x="-970" y="-326"/>
      </p:cViewPr>
      <p:guideLst>
        <p:guide orient="horz" pos="2592"/>
        <p:guide pos="4608"/>
      </p:guideLst>
    </p:cSldViewPr>
  </p:slideViewPr>
  <p:outlineViewPr>
    <p:cViewPr>
      <p:scale>
        <a:sx n="33" d="100"/>
        <a:sy n="33" d="100"/>
      </p:scale>
      <p:origin x="0" y="14539"/>
    </p:cViewPr>
  </p:outlineViewPr>
  <p:notesTextViewPr>
    <p:cViewPr>
      <p:scale>
        <a:sx n="1" d="1"/>
        <a:sy n="1" d="1"/>
      </p:scale>
      <p:origin x="0" y="0"/>
    </p:cViewPr>
  </p:notesTextViewPr>
  <p:sorterViewPr>
    <p:cViewPr>
      <p:scale>
        <a:sx n="100" d="100"/>
        <a:sy n="100" d="100"/>
      </p:scale>
      <p:origin x="0" y="10445"/>
    </p:cViewPr>
  </p:sorterViewPr>
  <p:notesViewPr>
    <p:cSldViewPr snapToGrid="0">
      <p:cViewPr>
        <p:scale>
          <a:sx n="90" d="100"/>
          <a:sy n="90" d="100"/>
        </p:scale>
        <p:origin x="-2904" y="35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B317E37-106F-4259-88A5-A8C3A6918A42}" type="datetimeFigureOut">
              <a:rPr lang="en-US" smtClean="0"/>
              <a:t>11/3/2016</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E2413CD4-BF4A-4169-A880-42988B66DA4B}" type="slidenum">
              <a:rPr lang="en-US" smtClean="0"/>
              <a:t>‹#›</a:t>
            </a:fld>
            <a:endParaRPr lang="en-US"/>
          </a:p>
        </p:txBody>
      </p:sp>
    </p:spTree>
    <p:extLst>
      <p:ext uri="{BB962C8B-B14F-4D97-AF65-F5344CB8AC3E}">
        <p14:creationId xmlns:p14="http://schemas.microsoft.com/office/powerpoint/2010/main" val="197172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B32B66B-B60B-4A58-A80B-7A656F85925A}" type="datetimeFigureOut">
              <a:rPr lang="en-US" smtClean="0"/>
              <a:t>11/3/2016</a:t>
            </a:fld>
            <a:endParaRPr lang="en-US"/>
          </a:p>
        </p:txBody>
      </p:sp>
      <p:sp>
        <p:nvSpPr>
          <p:cNvPr id="5" name="Notes Placeholder 4"/>
          <p:cNvSpPr>
            <a:spLocks noGrp="1"/>
          </p:cNvSpPr>
          <p:nvPr>
            <p:ph type="body" sz="quarter" idx="3"/>
          </p:nvPr>
        </p:nvSpPr>
        <p:spPr>
          <a:xfrm>
            <a:off x="731520" y="1713876"/>
            <a:ext cx="5852160" cy="6687174"/>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527FBC3B-B2A2-491A-87DE-759D0CB4D4F8}" type="slidenum">
              <a:rPr lang="en-US" smtClean="0"/>
              <a:t>‹#›</a:t>
            </a:fld>
            <a:endParaRPr lang="en-US"/>
          </a:p>
        </p:txBody>
      </p:sp>
    </p:spTree>
    <p:extLst>
      <p:ext uri="{BB962C8B-B14F-4D97-AF65-F5344CB8AC3E}">
        <p14:creationId xmlns:p14="http://schemas.microsoft.com/office/powerpoint/2010/main" val="2943277847"/>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FBC3B-B2A2-491A-87DE-759D0CB4D4F8}" type="slidenum">
              <a:rPr lang="en-US" smtClean="0"/>
              <a:t>1</a:t>
            </a:fld>
            <a:endParaRPr lang="en-US"/>
          </a:p>
        </p:txBody>
      </p:sp>
    </p:spTree>
    <p:extLst>
      <p:ext uri="{BB962C8B-B14F-4D97-AF65-F5344CB8AC3E}">
        <p14:creationId xmlns:p14="http://schemas.microsoft.com/office/powerpoint/2010/main" val="2673008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altLang="en-US" sz="1200" b="1" dirty="0"/>
              <a:t>Mobile phones </a:t>
            </a:r>
            <a:r>
              <a:rPr lang="en-US" altLang="en-US" sz="1200" dirty="0"/>
              <a:t>can be essential for keeping servicemembers and their families in touch. When buying a phone, </a:t>
            </a:r>
            <a:r>
              <a:rPr lang="en-US" altLang="en-US" sz="1200" b="1" dirty="0"/>
              <a:t>start by doing your research</a:t>
            </a:r>
            <a:r>
              <a:rPr lang="en-US" altLang="en-US" sz="1200" dirty="0"/>
              <a:t>. </a:t>
            </a:r>
          </a:p>
          <a:p>
            <a:pPr marL="181225" indent="-181225">
              <a:spcBef>
                <a:spcPct val="0"/>
              </a:spcBef>
              <a:buFont typeface="Arial" panose="020B0604020202020204" pitchFamily="34" charset="0"/>
              <a:buChar char="•"/>
            </a:pPr>
            <a:r>
              <a:rPr lang="en-US" altLang="en-US" sz="1200" dirty="0"/>
              <a:t>Think about what </a:t>
            </a:r>
            <a:r>
              <a:rPr lang="en-US" altLang="en-US" sz="1200" b="1" dirty="0"/>
              <a:t>features</a:t>
            </a:r>
            <a:r>
              <a:rPr lang="en-US" altLang="en-US" sz="1200" dirty="0"/>
              <a:t> you will need and consider how many people will use your plan, their calling, surfing and app usage habits and your budget. </a:t>
            </a:r>
          </a:p>
          <a:p>
            <a:pPr marL="181225" indent="-181225">
              <a:spcBef>
                <a:spcPct val="0"/>
              </a:spcBef>
              <a:buFont typeface="Arial" panose="020B0604020202020204" pitchFamily="34" charset="0"/>
              <a:buChar char="•"/>
            </a:pPr>
            <a:r>
              <a:rPr lang="en-US" altLang="en-US" sz="1200" dirty="0"/>
              <a:t>Look at </a:t>
            </a:r>
            <a:r>
              <a:rPr lang="en-US" altLang="en-US" sz="1200" b="1" dirty="0"/>
              <a:t>coverage maps </a:t>
            </a:r>
            <a:r>
              <a:rPr lang="en-US" altLang="en-US" sz="1200" dirty="0"/>
              <a:t>and talk to current users to confirm that you’ll have voice and data signal where you need it.</a:t>
            </a:r>
          </a:p>
          <a:p>
            <a:pPr>
              <a:spcBef>
                <a:spcPct val="0"/>
              </a:spcBef>
            </a:pPr>
            <a:endParaRPr lang="en-US" altLang="en-US" sz="1200" dirty="0"/>
          </a:p>
          <a:p>
            <a:pPr>
              <a:spcBef>
                <a:spcPct val="0"/>
              </a:spcBef>
            </a:pPr>
            <a:r>
              <a:rPr lang="en-US" altLang="en-US" sz="1200" dirty="0"/>
              <a:t>Then, informed by your research, make your </a:t>
            </a:r>
            <a:r>
              <a:rPr lang="en-US" altLang="en-US" sz="1200" b="1" dirty="0"/>
              <a:t>purchase</a:t>
            </a:r>
            <a:r>
              <a:rPr lang="en-US" altLang="en-US" sz="1200" dirty="0"/>
              <a:t>.</a:t>
            </a:r>
          </a:p>
          <a:p>
            <a:pPr marL="181225" indent="-181225">
              <a:spcBef>
                <a:spcPct val="0"/>
              </a:spcBef>
              <a:buFont typeface="Arial" panose="020B0604020202020204" pitchFamily="34" charset="0"/>
              <a:buChar char="•"/>
            </a:pPr>
            <a:r>
              <a:rPr lang="en-US" altLang="en-US" sz="1200" b="1" dirty="0"/>
              <a:t>Shop around </a:t>
            </a:r>
            <a:r>
              <a:rPr lang="en-US" altLang="en-US" sz="1200" dirty="0"/>
              <a:t>online and in-store to compare prices and incentives, including military, veteran or other discounts that might be available to you.</a:t>
            </a:r>
          </a:p>
          <a:p>
            <a:pPr marL="181225" indent="-181225" defTabSz="966529">
              <a:spcBef>
                <a:spcPct val="0"/>
              </a:spcBef>
              <a:buFont typeface="Arial" panose="020B0604020202020204" pitchFamily="34" charset="0"/>
              <a:buChar char="•"/>
              <a:defRPr/>
            </a:pPr>
            <a:r>
              <a:rPr lang="en-US" altLang="en-US" sz="1200" b="1" dirty="0"/>
              <a:t>Consider prepaid plans</a:t>
            </a:r>
            <a:r>
              <a:rPr lang="en-US" altLang="en-US" sz="1200" dirty="0"/>
              <a:t>, which allow you to pay for the amount of talk, text and data that you need in advance. These may be cheaper than contract plans, but may also come with slower download speeds.</a:t>
            </a:r>
          </a:p>
          <a:p>
            <a:pPr marL="181225" indent="-181225">
              <a:spcBef>
                <a:spcPct val="0"/>
              </a:spcBef>
              <a:buFont typeface="Arial" panose="020B0604020202020204" pitchFamily="34" charset="0"/>
              <a:buChar char="•"/>
            </a:pPr>
            <a:r>
              <a:rPr lang="en-US" altLang="en-US" sz="1200" dirty="0"/>
              <a:t>Thoroughly </a:t>
            </a:r>
            <a:r>
              <a:rPr lang="en-US" altLang="en-US" sz="1200" b="1" dirty="0"/>
              <a:t>read and understand the contract</a:t>
            </a:r>
            <a:r>
              <a:rPr lang="en-US" altLang="en-US" sz="1200" dirty="0"/>
              <a:t>, making sure that it includes everything that you’ve been promised and isn’t missing anything.</a:t>
            </a:r>
          </a:p>
          <a:p>
            <a:pPr marL="181225" indent="-181225">
              <a:spcBef>
                <a:spcPct val="0"/>
              </a:spcBef>
              <a:buFont typeface="Arial" panose="020B0604020202020204" pitchFamily="34" charset="0"/>
              <a:buChar char="•"/>
            </a:pPr>
            <a:endParaRPr lang="en-US" altLang="en-US" i="0" baseline="0" dirty="0" smtClean="0"/>
          </a:p>
        </p:txBody>
      </p:sp>
      <p:sp>
        <p:nvSpPr>
          <p:cNvPr id="4" name="Slide Number Placeholder 3"/>
          <p:cNvSpPr>
            <a:spLocks noGrp="1"/>
          </p:cNvSpPr>
          <p:nvPr>
            <p:ph type="sldNum" sz="quarter" idx="10"/>
          </p:nvPr>
        </p:nvSpPr>
        <p:spPr/>
        <p:txBody>
          <a:bodyPr/>
          <a:lstStyle/>
          <a:p>
            <a:fld id="{527FBC3B-B2A2-491A-87DE-759D0CB4D4F8}" type="slidenum">
              <a:rPr lang="en-US" smtClean="0"/>
              <a:t>10</a:t>
            </a:fld>
            <a:endParaRPr lang="en-US"/>
          </a:p>
        </p:txBody>
      </p:sp>
    </p:spTree>
    <p:extLst>
      <p:ext uri="{BB962C8B-B14F-4D97-AF65-F5344CB8AC3E}">
        <p14:creationId xmlns:p14="http://schemas.microsoft.com/office/powerpoint/2010/main" val="3899566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endParaRPr lang="en-US" altLang="en-US" sz="1200" dirty="0"/>
          </a:p>
          <a:p>
            <a:pPr>
              <a:spcBef>
                <a:spcPct val="0"/>
              </a:spcBef>
            </a:pPr>
            <a:r>
              <a:rPr lang="en-US" altLang="en-US" sz="1200" dirty="0"/>
              <a:t>After you purchase your phone, if you are given orders to </a:t>
            </a:r>
            <a:r>
              <a:rPr lang="en-US" altLang="en-US" sz="1200" b="1" dirty="0"/>
              <a:t>change your duty station or deploy, you can cancel your contract</a:t>
            </a:r>
            <a:r>
              <a:rPr lang="en-US" altLang="en-US" sz="1200" dirty="0"/>
              <a:t> without penalty or fees, provided that:</a:t>
            </a:r>
          </a:p>
          <a:p>
            <a:pPr marL="181225" indent="-181225">
              <a:spcBef>
                <a:spcPct val="0"/>
              </a:spcBef>
              <a:buFont typeface="Arial" panose="020B0604020202020204" pitchFamily="34" charset="0"/>
              <a:buChar char="•"/>
            </a:pPr>
            <a:r>
              <a:rPr lang="en-US" altLang="en-US" sz="1200" dirty="0"/>
              <a:t>Your wireless provider doesn’t provide service in the new location, or</a:t>
            </a:r>
          </a:p>
          <a:p>
            <a:pPr marL="181225" indent="-181225">
              <a:spcBef>
                <a:spcPct val="0"/>
              </a:spcBef>
              <a:buFont typeface="Arial" panose="020B0604020202020204" pitchFamily="34" charset="0"/>
              <a:buChar char="•"/>
            </a:pPr>
            <a:r>
              <a:rPr lang="en-US" altLang="en-US" sz="1200" dirty="0"/>
              <a:t>Your mission doesn’t allow you to use the service, or</a:t>
            </a:r>
          </a:p>
          <a:p>
            <a:pPr marL="181225" indent="-181225">
              <a:spcBef>
                <a:spcPct val="0"/>
              </a:spcBef>
              <a:buFont typeface="Arial" panose="020B0604020202020204" pitchFamily="34" charset="0"/>
              <a:buChar char="•"/>
            </a:pPr>
            <a:r>
              <a:rPr lang="en-US" altLang="en-US" sz="1200" dirty="0"/>
              <a:t>You’re deployed outside of the continental U.S. for more than 90 days.</a:t>
            </a:r>
          </a:p>
        </p:txBody>
      </p:sp>
      <p:sp>
        <p:nvSpPr>
          <p:cNvPr id="4" name="Slide Number Placeholder 3"/>
          <p:cNvSpPr>
            <a:spLocks noGrp="1"/>
          </p:cNvSpPr>
          <p:nvPr>
            <p:ph type="sldNum" sz="quarter" idx="10"/>
          </p:nvPr>
        </p:nvSpPr>
        <p:spPr/>
        <p:txBody>
          <a:bodyPr/>
          <a:lstStyle/>
          <a:p>
            <a:fld id="{527FBC3B-B2A2-491A-87DE-759D0CB4D4F8}" type="slidenum">
              <a:rPr lang="en-US" smtClean="0"/>
              <a:t>11</a:t>
            </a:fld>
            <a:endParaRPr lang="en-US"/>
          </a:p>
        </p:txBody>
      </p:sp>
    </p:spTree>
    <p:extLst>
      <p:ext uri="{BB962C8B-B14F-4D97-AF65-F5344CB8AC3E}">
        <p14:creationId xmlns:p14="http://schemas.microsoft.com/office/powerpoint/2010/main" val="3899566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689678"/>
          </a:xfrm>
        </p:spPr>
        <p:txBody>
          <a:bodyPr/>
          <a:lstStyle/>
          <a:p>
            <a:pPr>
              <a:spcBef>
                <a:spcPct val="0"/>
              </a:spcBef>
            </a:pPr>
            <a:r>
              <a:rPr lang="en-US" altLang="en-US" sz="1200" b="1" i="1" dirty="0"/>
              <a:t>Suggested Script:</a:t>
            </a:r>
          </a:p>
          <a:p>
            <a:pPr>
              <a:spcBef>
                <a:spcPct val="0"/>
              </a:spcBef>
            </a:pPr>
            <a:r>
              <a:rPr lang="en-US" altLang="en-US" sz="1200" dirty="0"/>
              <a:t>Renting a home can be overwhelming, especially when you’re new to an area. Your first step is to </a:t>
            </a:r>
            <a:r>
              <a:rPr lang="en-US" altLang="en-US" sz="1200" b="1" dirty="0"/>
              <a:t>plan ahead</a:t>
            </a:r>
            <a:r>
              <a:rPr lang="en-US" altLang="en-US" sz="1200" dirty="0"/>
              <a:t>. </a:t>
            </a:r>
          </a:p>
          <a:p>
            <a:pPr marL="181225" indent="-181225">
              <a:spcBef>
                <a:spcPct val="0"/>
              </a:spcBef>
              <a:buFont typeface="Arial" panose="020B0604020202020204" pitchFamily="34" charset="0"/>
              <a:buChar char="•"/>
            </a:pPr>
            <a:r>
              <a:rPr lang="en-US" altLang="en-US" sz="1200" dirty="0"/>
              <a:t>Begin by working with your Personal Financial Manager (PFM) to </a:t>
            </a:r>
            <a:r>
              <a:rPr lang="en-US" altLang="en-US" sz="1200" b="1" dirty="0"/>
              <a:t>get a realistic sense of how far your money will go</a:t>
            </a:r>
            <a:r>
              <a:rPr lang="en-US" altLang="en-US" sz="1200" dirty="0"/>
              <a:t>. Make sure that you’re factoring in the additional expenses that will come with the home, including commuting costs, utilities and security deposits. </a:t>
            </a:r>
          </a:p>
          <a:p>
            <a:pPr marL="181225" indent="-181225" defTabSz="966529">
              <a:spcBef>
                <a:spcPct val="0"/>
              </a:spcBef>
              <a:buFont typeface="Arial" panose="020B0604020202020204" pitchFamily="34" charset="0"/>
              <a:buChar char="•"/>
              <a:defRPr/>
            </a:pPr>
            <a:r>
              <a:rPr lang="en-US" altLang="en-US" sz="1200" b="1" dirty="0"/>
              <a:t>Talk to people who live in your area </a:t>
            </a:r>
            <a:r>
              <a:rPr lang="en-US" altLang="en-US" sz="1200" dirty="0"/>
              <a:t>or use online military family guides to identify neighborhoods where you would like to live. </a:t>
            </a:r>
          </a:p>
          <a:p>
            <a:pPr marL="181225" indent="-181225">
              <a:spcBef>
                <a:spcPct val="0"/>
              </a:spcBef>
              <a:buFont typeface="Arial" panose="020B0604020202020204" pitchFamily="34" charset="0"/>
              <a:buChar char="•"/>
            </a:pPr>
            <a:endParaRPr lang="en-US" altLang="en-US" sz="1200" dirty="0"/>
          </a:p>
          <a:p>
            <a:pPr>
              <a:spcBef>
                <a:spcPct val="0"/>
              </a:spcBef>
            </a:pPr>
            <a:r>
              <a:rPr lang="en-US" altLang="en-US" sz="1200" dirty="0"/>
              <a:t>If you’re considering a </a:t>
            </a:r>
            <a:r>
              <a:rPr lang="en-US" altLang="en-US" sz="1200" b="1" dirty="0"/>
              <a:t>roommate</a:t>
            </a:r>
            <a:r>
              <a:rPr lang="en-US" altLang="en-US" sz="1200" dirty="0"/>
              <a:t>, ask for verification of their employment and income, ask for a credit report (they can get one free at annualcreditreport.com) and check their references. If you move forward, be clear about who will pay what costs.</a:t>
            </a:r>
          </a:p>
          <a:p>
            <a:pPr>
              <a:spcBef>
                <a:spcPct val="0"/>
              </a:spcBef>
            </a:pPr>
            <a:endParaRPr lang="en-US" altLang="en-US" sz="1200" dirty="0"/>
          </a:p>
          <a:p>
            <a:pPr>
              <a:spcBef>
                <a:spcPct val="0"/>
              </a:spcBef>
            </a:pPr>
            <a:r>
              <a:rPr lang="en-US" altLang="en-US" sz="1200" b="1" i="1" dirty="0"/>
              <a:t>Suggested Script:</a:t>
            </a:r>
            <a:endParaRPr lang="en-US" altLang="en-US" sz="1200" dirty="0"/>
          </a:p>
          <a:p>
            <a:pPr>
              <a:spcBef>
                <a:spcPct val="0"/>
              </a:spcBef>
            </a:pPr>
            <a:r>
              <a:rPr lang="en-US" altLang="en-US" sz="1200" dirty="0"/>
              <a:t>Once you’ve </a:t>
            </a:r>
            <a:r>
              <a:rPr lang="en-US" altLang="en-US" sz="1200" b="1" dirty="0"/>
              <a:t>found a place </a:t>
            </a:r>
            <a:r>
              <a:rPr lang="en-US" altLang="en-US" sz="1200" dirty="0"/>
              <a:t>that you are interested in:</a:t>
            </a:r>
          </a:p>
          <a:p>
            <a:pPr marL="181225" indent="-181225">
              <a:spcBef>
                <a:spcPct val="0"/>
              </a:spcBef>
              <a:buFont typeface="Arial" panose="020B0604020202020204" pitchFamily="34" charset="0"/>
              <a:buChar char="•"/>
            </a:pPr>
            <a:r>
              <a:rPr lang="en-US" altLang="en-US" sz="1200" dirty="0"/>
              <a:t>Make sure you </a:t>
            </a:r>
            <a:r>
              <a:rPr lang="en-US" altLang="en-US" sz="1200" b="1" dirty="0"/>
              <a:t>clearly understand everything in your lease</a:t>
            </a:r>
            <a:r>
              <a:rPr lang="en-US" altLang="en-US" sz="1200" dirty="0"/>
              <a:t>. Pay particular attention to whether you can terminate it early if you have to PCS or have an extended temporary duty assignment.</a:t>
            </a:r>
          </a:p>
          <a:p>
            <a:pPr marL="181225" indent="-181225">
              <a:spcBef>
                <a:spcPct val="0"/>
              </a:spcBef>
              <a:buFont typeface="Arial" panose="020B0604020202020204" pitchFamily="34" charset="0"/>
              <a:buChar char="•"/>
            </a:pPr>
            <a:r>
              <a:rPr lang="en-US" altLang="en-US" sz="1200" dirty="0"/>
              <a:t>On move-in day, </a:t>
            </a:r>
            <a:r>
              <a:rPr lang="en-US" altLang="en-US" sz="1200" b="1" dirty="0"/>
              <a:t>conduct a walk through </a:t>
            </a:r>
            <a:r>
              <a:rPr lang="en-US" altLang="en-US" sz="1200" dirty="0"/>
              <a:t>and document any existing damage.</a:t>
            </a:r>
          </a:p>
          <a:p>
            <a:pPr marL="181225" indent="-181225">
              <a:spcBef>
                <a:spcPct val="0"/>
              </a:spcBef>
              <a:buFont typeface="Arial" panose="020B0604020202020204" pitchFamily="34" charset="0"/>
              <a:buChar char="•"/>
            </a:pPr>
            <a:endParaRPr lang="en-US" altLang="en-US" sz="1200" dirty="0"/>
          </a:p>
          <a:p>
            <a:pPr>
              <a:spcBef>
                <a:spcPct val="0"/>
              </a:spcBef>
            </a:pPr>
            <a:r>
              <a:rPr lang="en-US" altLang="en-US" sz="1200" b="1" dirty="0"/>
              <a:t>After you move in:</a:t>
            </a:r>
          </a:p>
          <a:p>
            <a:pPr marL="181225" indent="-181225">
              <a:spcBef>
                <a:spcPct val="0"/>
              </a:spcBef>
              <a:buFont typeface="Arial" panose="020B0604020202020204" pitchFamily="34" charset="0"/>
              <a:buChar char="•"/>
            </a:pPr>
            <a:r>
              <a:rPr lang="en-US" altLang="en-US" sz="1200" b="1" dirty="0"/>
              <a:t>Purchase renters insurance </a:t>
            </a:r>
            <a:r>
              <a:rPr lang="en-US" altLang="en-US" sz="1200" dirty="0"/>
              <a:t>that will cover losses from theft or damage.</a:t>
            </a:r>
          </a:p>
          <a:p>
            <a:pPr marL="181225" indent="-181225">
              <a:spcBef>
                <a:spcPct val="0"/>
              </a:spcBef>
              <a:buFont typeface="Arial" panose="020B0604020202020204" pitchFamily="34" charset="0"/>
              <a:buChar char="•"/>
            </a:pPr>
            <a:r>
              <a:rPr lang="en-US" altLang="en-US" sz="1200" dirty="0"/>
              <a:t>Always </a:t>
            </a:r>
            <a:r>
              <a:rPr lang="en-US" altLang="en-US" sz="1200" b="1" dirty="0"/>
              <a:t>pay your rent on time </a:t>
            </a:r>
            <a:r>
              <a:rPr lang="en-US" altLang="en-US" sz="1200" dirty="0"/>
              <a:t>to keep your home and build a credit record.</a:t>
            </a:r>
          </a:p>
          <a:p>
            <a:pPr marL="181225" indent="-181225">
              <a:spcBef>
                <a:spcPct val="0"/>
              </a:spcBef>
              <a:buFont typeface="Arial" panose="020B0604020202020204" pitchFamily="34" charset="0"/>
              <a:buChar char="•"/>
            </a:pPr>
            <a:r>
              <a:rPr lang="en-US" altLang="en-US" sz="1200" b="1" dirty="0"/>
              <a:t>Keep communications with your landlord open </a:t>
            </a:r>
            <a:r>
              <a:rPr lang="en-US" altLang="en-US" sz="1200" dirty="0"/>
              <a:t>and get promises in writing.</a:t>
            </a:r>
          </a:p>
          <a:p>
            <a:pPr>
              <a:spcBef>
                <a:spcPct val="0"/>
              </a:spcBef>
            </a:pPr>
            <a:endParaRPr lang="en-US" altLang="en-US" sz="1200" dirty="0"/>
          </a:p>
          <a:p>
            <a:pPr marL="181225" indent="-181225">
              <a:spcBef>
                <a:spcPct val="0"/>
              </a:spcBef>
              <a:buFont typeface="Arial" panose="020B0604020202020204" pitchFamily="34" charset="0"/>
              <a:buChar char="•"/>
            </a:pPr>
            <a:endParaRPr lang="en-US" altLang="en-US" sz="1200" dirty="0"/>
          </a:p>
          <a:p>
            <a:pPr>
              <a:spcBef>
                <a:spcPct val="0"/>
              </a:spcBef>
            </a:pPr>
            <a:endParaRPr lang="en-US" alt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12</a:t>
            </a:fld>
            <a:endParaRPr lang="en-US"/>
          </a:p>
        </p:txBody>
      </p:sp>
    </p:spTree>
    <p:extLst>
      <p:ext uri="{BB962C8B-B14F-4D97-AF65-F5344CB8AC3E}">
        <p14:creationId xmlns:p14="http://schemas.microsoft.com/office/powerpoint/2010/main" val="119099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689678"/>
          </a:xfrm>
        </p:spPr>
        <p:txBody>
          <a:bodyPr/>
          <a:lstStyle/>
          <a:p>
            <a:pPr>
              <a:spcBef>
                <a:spcPct val="0"/>
              </a:spcBef>
            </a:pPr>
            <a:r>
              <a:rPr lang="en-US" altLang="en-US" sz="1200" b="1" i="1" dirty="0"/>
              <a:t>Suggested Script:</a:t>
            </a:r>
          </a:p>
          <a:p>
            <a:pPr>
              <a:spcBef>
                <a:spcPct val="0"/>
              </a:spcBef>
            </a:pPr>
            <a:r>
              <a:rPr lang="en-US" altLang="en-US" sz="1200" dirty="0"/>
              <a:t>No matter where you are in your military career, </a:t>
            </a:r>
            <a:r>
              <a:rPr lang="en-US" altLang="en-US" sz="1200" b="1" dirty="0"/>
              <a:t>owning a home can be a great investment</a:t>
            </a:r>
            <a:r>
              <a:rPr lang="en-US" altLang="en-US" sz="1200" dirty="0"/>
              <a:t>. It also </a:t>
            </a:r>
            <a:r>
              <a:rPr lang="en-US" altLang="en-US" sz="1200" b="1" dirty="0"/>
              <a:t>presents specific challenges to servicemembers and their families </a:t>
            </a:r>
            <a:r>
              <a:rPr lang="en-US" altLang="en-US" sz="1200" dirty="0"/>
              <a:t>who may have to move at a moment’s notice.</a:t>
            </a:r>
          </a:p>
          <a:p>
            <a:endParaRPr lang="en-US" sz="1200" dirty="0"/>
          </a:p>
          <a:p>
            <a:pPr algn="r"/>
            <a:r>
              <a:rPr lang="en-US" sz="1200" dirty="0"/>
              <a:t>Think through the </a:t>
            </a:r>
            <a:r>
              <a:rPr lang="en-US" sz="1200" b="1" dirty="0"/>
              <a:t>pros and cons of renting vs. buying thoroughly</a:t>
            </a:r>
            <a:r>
              <a:rPr lang="en-US" sz="1200" dirty="0"/>
              <a:t>. If you are renting and get new orders, you can move at a moment’s notice. Renting also may mean your up-front and monthly costs are lower, and you aren’t responsible for major maintenance. On the other hand, if you buy and are </a:t>
            </a:r>
            <a:r>
              <a:rPr lang="en-US" sz="1200" dirty="0" err="1"/>
              <a:t>PCSed</a:t>
            </a:r>
            <a:r>
              <a:rPr lang="en-US" sz="1200" dirty="0"/>
              <a:t>, your home could be left vacant and you on the hook for mortgage payments for however long it takes to sell. However, owning can provide tax advantages and offer you the opportunity to personalize your home.</a:t>
            </a:r>
          </a:p>
          <a:p>
            <a:endParaRPr lang="en-US" sz="1200" dirty="0"/>
          </a:p>
          <a:p>
            <a:r>
              <a:rPr lang="en-US" sz="1200" dirty="0"/>
              <a:t>If you decide to buy, here are several </a:t>
            </a:r>
            <a:r>
              <a:rPr lang="en-US" sz="1200" b="1" dirty="0"/>
              <a:t>guidelines</a:t>
            </a:r>
            <a:r>
              <a:rPr lang="en-US" sz="1200" dirty="0"/>
              <a:t> to keep in mind (although obviously the details of your situation may differ and affect your choices):</a:t>
            </a:r>
          </a:p>
          <a:p>
            <a:pPr marL="181225" indent="-181225">
              <a:buFont typeface="Arial" panose="020B0604020202020204" pitchFamily="34" charset="0"/>
              <a:buChar char="•"/>
            </a:pPr>
            <a:r>
              <a:rPr lang="en-US" sz="1200" dirty="0"/>
              <a:t>You may want to limit the cost of your home to </a:t>
            </a:r>
            <a:r>
              <a:rPr lang="en-US" sz="1200" b="1" dirty="0"/>
              <a:t>2 to 2.5 times your annual income</a:t>
            </a:r>
            <a:r>
              <a:rPr lang="en-US" sz="1200" dirty="0"/>
              <a:t>.</a:t>
            </a:r>
          </a:p>
          <a:p>
            <a:pPr marL="181225" indent="-181225">
              <a:buFont typeface="Arial" panose="020B0604020202020204" pitchFamily="34" charset="0"/>
              <a:buChar char="•"/>
            </a:pPr>
            <a:r>
              <a:rPr lang="en-US" sz="1200" dirty="0"/>
              <a:t>For your mortgage, you should shoot for </a:t>
            </a:r>
            <a:r>
              <a:rPr lang="en-US" sz="1200" b="1" dirty="0"/>
              <a:t>50-80 percent of the value of your home at most</a:t>
            </a:r>
            <a:r>
              <a:rPr lang="en-US" sz="1200" dirty="0"/>
              <a:t>, with monthly costs </a:t>
            </a:r>
            <a:r>
              <a:rPr lang="en-US" sz="1200" b="1" dirty="0"/>
              <a:t>not exceeding 35 percent </a:t>
            </a:r>
            <a:r>
              <a:rPr lang="en-US" sz="1200" dirty="0"/>
              <a:t>of your income.</a:t>
            </a:r>
          </a:p>
          <a:p>
            <a:pPr marL="181225" indent="-181225">
              <a:buFont typeface="Arial" panose="020B0604020202020204" pitchFamily="34" charset="0"/>
              <a:buChar char="•"/>
            </a:pPr>
            <a:endParaRPr lang="en-US" sz="1200" dirty="0"/>
          </a:p>
          <a:p>
            <a:r>
              <a:rPr lang="en-US" sz="1200" dirty="0"/>
              <a:t>Make sure that you </a:t>
            </a:r>
            <a:r>
              <a:rPr lang="en-US" sz="1200" b="1" dirty="0"/>
              <a:t>explore programs that can help you with homeownership</a:t>
            </a:r>
            <a:r>
              <a:rPr lang="en-US" sz="1200" dirty="0"/>
              <a:t>, including lower-interest VA Home Loans or lowered interest rates for existing homeowners and forgiveness of excess interest payments under the Servicemember Civil Relief Act (SCRA).</a:t>
            </a: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13</a:t>
            </a:fld>
            <a:endParaRPr lang="en-US"/>
          </a:p>
        </p:txBody>
      </p:sp>
    </p:spTree>
    <p:extLst>
      <p:ext uri="{BB962C8B-B14F-4D97-AF65-F5344CB8AC3E}">
        <p14:creationId xmlns:p14="http://schemas.microsoft.com/office/powerpoint/2010/main" val="800066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9"/>
            <a:ext cx="5852160" cy="4718771"/>
          </a:xfrm>
        </p:spPr>
        <p:txBody>
          <a:bodyPr/>
          <a:lstStyle/>
          <a:p>
            <a:pPr>
              <a:spcBef>
                <a:spcPct val="0"/>
              </a:spcBef>
            </a:pPr>
            <a:r>
              <a:rPr lang="en-US" altLang="en-US" sz="1200" b="1" i="1" dirty="0"/>
              <a:t>Suggested Script:</a:t>
            </a:r>
          </a:p>
          <a:p>
            <a:pPr>
              <a:spcBef>
                <a:spcPct val="0"/>
              </a:spcBef>
            </a:pPr>
            <a:r>
              <a:rPr lang="en-US" sz="1200" dirty="0"/>
              <a:t>How many of you have purchased a new car before?</a:t>
            </a:r>
          </a:p>
          <a:p>
            <a:pPr>
              <a:spcBef>
                <a:spcPct val="0"/>
              </a:spcBef>
            </a:pPr>
            <a:endParaRPr lang="en-US" sz="1200" dirty="0"/>
          </a:p>
          <a:p>
            <a:pPr>
              <a:spcBef>
                <a:spcPct val="0"/>
              </a:spcBef>
            </a:pPr>
            <a:r>
              <a:rPr lang="en-US" sz="1200" dirty="0"/>
              <a:t>Then you may know that </a:t>
            </a:r>
            <a:r>
              <a:rPr lang="en-US" sz="1200" b="1" dirty="0"/>
              <a:t>doing research </a:t>
            </a:r>
            <a:r>
              <a:rPr lang="en-US" sz="1200" dirty="0"/>
              <a:t>in advance is key to getting a good deal.</a:t>
            </a:r>
          </a:p>
          <a:p>
            <a:pPr marL="181225" indent="-181225">
              <a:spcBef>
                <a:spcPct val="0"/>
              </a:spcBef>
              <a:buFont typeface="Arial" panose="020B0604020202020204" pitchFamily="34" charset="0"/>
              <a:buChar char="•"/>
            </a:pPr>
            <a:r>
              <a:rPr lang="en-US" sz="1200" dirty="0"/>
              <a:t>First, </a:t>
            </a:r>
            <a:r>
              <a:rPr lang="en-US" sz="1200" b="1" dirty="0"/>
              <a:t>look at the total cost of the car</a:t>
            </a:r>
            <a:r>
              <a:rPr lang="en-US" sz="1200" dirty="0"/>
              <a:t>, including fuel and insurance, as well as the down payment and monthly payments, to decide what you can afford.</a:t>
            </a:r>
          </a:p>
          <a:p>
            <a:pPr marL="181225" indent="-181225">
              <a:spcBef>
                <a:spcPct val="0"/>
              </a:spcBef>
              <a:buFont typeface="Arial" panose="020B0604020202020204" pitchFamily="34" charset="0"/>
              <a:buChar char="•"/>
            </a:pPr>
            <a:r>
              <a:rPr lang="en-US" sz="1200" dirty="0"/>
              <a:t>Use a resource like Kelley Blue Book, Edmunds or the National Automobile Dealers Association’s Guides to determine </a:t>
            </a:r>
            <a:r>
              <a:rPr lang="en-US" sz="1200" b="1" dirty="0"/>
              <a:t>how much your current car is worth</a:t>
            </a:r>
            <a:r>
              <a:rPr lang="en-US" sz="1200" dirty="0"/>
              <a:t>.</a:t>
            </a:r>
          </a:p>
          <a:p>
            <a:pPr marL="181225" indent="-181225">
              <a:spcBef>
                <a:spcPct val="0"/>
              </a:spcBef>
              <a:buFont typeface="Arial" panose="020B0604020202020204" pitchFamily="34" charset="0"/>
              <a:buChar char="•"/>
            </a:pPr>
            <a:r>
              <a:rPr lang="en-US" sz="1200" dirty="0"/>
              <a:t>Decide </a:t>
            </a:r>
            <a:r>
              <a:rPr lang="en-US" sz="1200" b="1" dirty="0"/>
              <a:t>how you will pay for the car</a:t>
            </a:r>
            <a:r>
              <a:rPr lang="en-US" sz="1200" dirty="0"/>
              <a:t>. If financing, do extensive research to understand your options.</a:t>
            </a:r>
          </a:p>
          <a:p>
            <a:pPr marL="181225" indent="-181225">
              <a:spcBef>
                <a:spcPct val="0"/>
              </a:spcBef>
              <a:buFont typeface="Arial" panose="020B0604020202020204" pitchFamily="34" charset="0"/>
              <a:buChar char="•"/>
            </a:pPr>
            <a:endParaRPr lang="en-US" sz="1200" dirty="0"/>
          </a:p>
          <a:p>
            <a:pPr>
              <a:spcBef>
                <a:spcPct val="0"/>
              </a:spcBef>
            </a:pPr>
            <a:r>
              <a:rPr lang="en-US" sz="1200" dirty="0"/>
              <a:t>Next, </a:t>
            </a:r>
            <a:r>
              <a:rPr lang="en-US" sz="1200" b="1" dirty="0"/>
              <a:t>shop for the car</a:t>
            </a:r>
            <a:r>
              <a:rPr lang="en-US" sz="1200" dirty="0"/>
              <a:t>. Decide what you want and research its features and price. Comparison shop for the car you’ve chosen by visiting websites and showrooms. And don’t forget to check the Exchange for special deals. </a:t>
            </a:r>
          </a:p>
          <a:p>
            <a:pPr>
              <a:spcBef>
                <a:spcPct val="0"/>
              </a:spcBef>
            </a:pPr>
            <a:endParaRPr lang="en-US" sz="1200" dirty="0"/>
          </a:p>
          <a:p>
            <a:pPr>
              <a:spcBef>
                <a:spcPct val="0"/>
              </a:spcBef>
            </a:pPr>
            <a:r>
              <a:rPr lang="en-US" sz="1200" dirty="0"/>
              <a:t>When it comes time to </a:t>
            </a:r>
            <a:r>
              <a:rPr lang="en-US" sz="1200" b="1" dirty="0"/>
              <a:t>buy your car</a:t>
            </a:r>
            <a:r>
              <a:rPr lang="en-US" sz="1200" dirty="0"/>
              <a:t>, try and go to the dealer at the end of the month, ideally at midweek. They’ll be more likely to make a deal then. As you negotiate, focus first on coming to agreement on the “out the door” price, keeping an eye out for unwanted add-ons or extra fees. Once that total price is locked in, you can discuss rebates, cash-back offers, trading in your old car and financing.</a:t>
            </a:r>
          </a:p>
          <a:p>
            <a:pPr>
              <a:spcBef>
                <a:spcPct val="0"/>
              </a:spcBef>
            </a:pPr>
            <a:endParaRPr lang="en-US" sz="1200" dirty="0"/>
          </a:p>
          <a:p>
            <a:pPr>
              <a:spcBef>
                <a:spcPct val="0"/>
              </a:spcBef>
            </a:pPr>
            <a:r>
              <a:rPr lang="en-US" sz="1200" dirty="0"/>
              <a:t>Remember, </a:t>
            </a:r>
            <a:r>
              <a:rPr lang="en-US" sz="1200" b="1" dirty="0"/>
              <a:t>dealers expect you to negotiate</a:t>
            </a:r>
            <a:r>
              <a:rPr lang="en-US" sz="1200" dirty="0"/>
              <a:t>. If at any time you feel pressured or decide you don’t like the deal, you can walk away and find another car and another deal.</a:t>
            </a: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14</a:t>
            </a:fld>
            <a:endParaRPr lang="en-US"/>
          </a:p>
        </p:txBody>
      </p:sp>
    </p:spTree>
    <p:extLst>
      <p:ext uri="{BB962C8B-B14F-4D97-AF65-F5344CB8AC3E}">
        <p14:creationId xmlns:p14="http://schemas.microsoft.com/office/powerpoint/2010/main" val="3612676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sz="1200" dirty="0"/>
              <a:t>Used cars can be great deals, but it’s critical that you </a:t>
            </a:r>
            <a:r>
              <a:rPr lang="en-US" sz="1200" b="1" dirty="0"/>
              <a:t>do your research </a:t>
            </a:r>
            <a:r>
              <a:rPr lang="en-US" sz="1200" dirty="0"/>
              <a:t>before buying.</a:t>
            </a:r>
          </a:p>
          <a:p>
            <a:pPr>
              <a:spcBef>
                <a:spcPct val="0"/>
              </a:spcBef>
            </a:pPr>
            <a:endParaRPr lang="en-US" sz="1200" dirty="0"/>
          </a:p>
          <a:p>
            <a:pPr defTabSz="966529">
              <a:spcBef>
                <a:spcPct val="0"/>
              </a:spcBef>
              <a:defRPr/>
            </a:pPr>
            <a:r>
              <a:rPr lang="en-US" sz="1200" dirty="0"/>
              <a:t>Begin by </a:t>
            </a:r>
            <a:r>
              <a:rPr lang="en-US" sz="1200" b="1" dirty="0"/>
              <a:t>finding a car that </a:t>
            </a:r>
            <a:r>
              <a:rPr lang="en-US" sz="1200" dirty="0"/>
              <a:t>you like. First, look at the total cost of the car, including fuel and insurance, as well as the down payment and monthly payments, to determine your price range. Then consider how you will pay and, if financing, research your options. Then, use a website like Kelley Blue Book, Edmunds or the National Automobile Dealers Association’s Guides to shop around for a car in your price range.</a:t>
            </a:r>
          </a:p>
          <a:p>
            <a:pPr defTabSz="966529">
              <a:spcBef>
                <a:spcPct val="0"/>
              </a:spcBef>
              <a:defRPr/>
            </a:pPr>
            <a:endParaRPr lang="en-US" sz="1200" dirty="0"/>
          </a:p>
          <a:p>
            <a:pPr defTabSz="966529">
              <a:spcBef>
                <a:spcPct val="0"/>
              </a:spcBef>
              <a:defRPr/>
            </a:pPr>
            <a:r>
              <a:rPr lang="en-US" sz="1200" dirty="0"/>
              <a:t>Once you’ve found a car that you like, </a:t>
            </a:r>
            <a:r>
              <a:rPr lang="en-US" sz="1200" b="1" dirty="0"/>
              <a:t>check it out before you buy</a:t>
            </a:r>
            <a:r>
              <a:rPr lang="en-US" sz="1200" dirty="0"/>
              <a:t>. Test drive the car in a variety of different conditions, including on the highway and in stop-and-go traffic. Ask for the car’s maintenance records and determine whether the car is still under warranty or a service contract. Hire a mechanic you trust to look over the car and give it a full inspection. And research the car’s history at vehiclehistory.gov, as well as any recalls at safercar.gov and whether it was flood damaged or declared as salvage at nicb.org.</a:t>
            </a:r>
          </a:p>
          <a:p>
            <a:pPr defTabSz="966529">
              <a:spcBef>
                <a:spcPct val="0"/>
              </a:spcBef>
              <a:defRPr/>
            </a:pPr>
            <a:endParaRPr lang="en-US" sz="1200" dirty="0"/>
          </a:p>
          <a:p>
            <a:pPr defTabSz="966529">
              <a:spcBef>
                <a:spcPct val="0"/>
              </a:spcBef>
              <a:defRPr/>
            </a:pPr>
            <a:r>
              <a:rPr lang="en-US" sz="1200" dirty="0"/>
              <a:t>Remember, you always can walk away.  But if all looks good, </a:t>
            </a:r>
            <a:r>
              <a:rPr lang="en-US" sz="1200" b="1" dirty="0"/>
              <a:t>move forward with buying your car </a:t>
            </a:r>
            <a:r>
              <a:rPr lang="en-US" sz="1200" dirty="0"/>
              <a:t>and enjoy your new purchase.</a:t>
            </a: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15</a:t>
            </a:fld>
            <a:endParaRPr lang="en-US"/>
          </a:p>
        </p:txBody>
      </p:sp>
    </p:spTree>
    <p:extLst>
      <p:ext uri="{BB962C8B-B14F-4D97-AF65-F5344CB8AC3E}">
        <p14:creationId xmlns:p14="http://schemas.microsoft.com/office/powerpoint/2010/main" val="140147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sz="1200" dirty="0"/>
              <a:t>Understanding what kind of </a:t>
            </a:r>
            <a:r>
              <a:rPr lang="en-US" sz="1200" b="1" dirty="0"/>
              <a:t>warranty a used car comes with</a:t>
            </a:r>
            <a:r>
              <a:rPr lang="en-US" sz="1200" dirty="0"/>
              <a:t> can save you money and headaches later on.</a:t>
            </a:r>
          </a:p>
          <a:p>
            <a:pPr>
              <a:spcBef>
                <a:spcPct val="0"/>
              </a:spcBef>
            </a:pPr>
            <a:endParaRPr lang="en-US" sz="1200" dirty="0"/>
          </a:p>
          <a:p>
            <a:pPr>
              <a:spcBef>
                <a:spcPct val="0"/>
              </a:spcBef>
            </a:pPr>
            <a:r>
              <a:rPr lang="en-US" sz="1200" dirty="0"/>
              <a:t>All dealers are required to post </a:t>
            </a:r>
            <a:r>
              <a:rPr lang="en-US" sz="1200" b="1" dirty="0"/>
              <a:t>Buyers Guides </a:t>
            </a:r>
            <a:r>
              <a:rPr lang="en-US" sz="1200" dirty="0"/>
              <a:t>for the used cars they sell. This document will </a:t>
            </a:r>
            <a:r>
              <a:rPr lang="en-US" sz="1200" b="1" dirty="0"/>
              <a:t>tell you about the warranty </a:t>
            </a:r>
            <a:r>
              <a:rPr lang="en-US" sz="1200" dirty="0"/>
              <a:t>– if there is one – and what it covers, including:</a:t>
            </a:r>
          </a:p>
          <a:p>
            <a:pPr marL="181225" indent="-181225">
              <a:spcBef>
                <a:spcPct val="0"/>
              </a:spcBef>
              <a:buFont typeface="Arial" panose="020B0604020202020204" pitchFamily="34" charset="0"/>
              <a:buChar char="•"/>
            </a:pPr>
            <a:r>
              <a:rPr lang="en-US" sz="1200" dirty="0"/>
              <a:t>If the car is sold “as-is,” which means you will pay for any and all repairs.</a:t>
            </a:r>
          </a:p>
          <a:p>
            <a:pPr marL="181225" indent="-181225">
              <a:spcBef>
                <a:spcPct val="0"/>
              </a:spcBef>
              <a:buFont typeface="Arial" panose="020B0604020202020204" pitchFamily="34" charset="0"/>
              <a:buChar char="•"/>
            </a:pPr>
            <a:r>
              <a:rPr lang="en-US" sz="1200" dirty="0"/>
              <a:t>If the car is sold with an implied warranty, which means that the dealer will pay for serious problems that weren’t clear when you bought the car</a:t>
            </a:r>
          </a:p>
          <a:p>
            <a:pPr marL="181225" indent="-181225">
              <a:spcBef>
                <a:spcPct val="0"/>
              </a:spcBef>
              <a:buFont typeface="Arial" panose="020B0604020202020204" pitchFamily="34" charset="0"/>
              <a:buChar char="•"/>
            </a:pPr>
            <a:r>
              <a:rPr lang="en-US" sz="1200" dirty="0"/>
              <a:t>If there is a warranty, whether it is full or partial, what it covers and who pays for how much of any repairs.</a:t>
            </a:r>
          </a:p>
          <a:p>
            <a:pPr marL="181225" indent="-181225">
              <a:spcBef>
                <a:spcPct val="0"/>
              </a:spcBef>
              <a:buFont typeface="Arial" panose="020B0604020202020204" pitchFamily="34" charset="0"/>
              <a:buChar char="•"/>
            </a:pPr>
            <a:r>
              <a:rPr lang="en-US" sz="1200" dirty="0"/>
              <a:t>If the car is under the manufacturer’s warranty.</a:t>
            </a:r>
          </a:p>
          <a:p>
            <a:pPr marL="181225" indent="-181225">
              <a:spcBef>
                <a:spcPct val="0"/>
              </a:spcBef>
              <a:buFont typeface="Arial" panose="020B0604020202020204" pitchFamily="34" charset="0"/>
              <a:buChar char="•"/>
            </a:pPr>
            <a:r>
              <a:rPr lang="en-US" sz="1200" dirty="0"/>
              <a:t>If a service contract is available for the car and whether it transfers.</a:t>
            </a:r>
          </a:p>
          <a:p>
            <a:pPr marL="181225" indent="-181225">
              <a:spcBef>
                <a:spcPct val="0"/>
              </a:spcBef>
              <a:buFont typeface="Arial" panose="020B0604020202020204" pitchFamily="34" charset="0"/>
              <a:buChar char="•"/>
            </a:pPr>
            <a:endParaRPr lang="en-US" sz="1200" dirty="0"/>
          </a:p>
          <a:p>
            <a:pPr>
              <a:spcBef>
                <a:spcPct val="0"/>
              </a:spcBef>
            </a:pPr>
            <a:r>
              <a:rPr lang="en-US" sz="1200" dirty="0"/>
              <a:t>Once you have a full sense of this information, use it to </a:t>
            </a:r>
            <a:r>
              <a:rPr lang="en-US" sz="1200" b="1" dirty="0"/>
              <a:t>compare and negotiate warranty coverage </a:t>
            </a:r>
            <a:r>
              <a:rPr lang="en-US" sz="1200" dirty="0"/>
              <a:t>until you feel comfortable.</a:t>
            </a:r>
          </a:p>
          <a:p>
            <a:pPr>
              <a:spcBef>
                <a:spcPct val="0"/>
              </a:spcBef>
            </a:pPr>
            <a:endParaRPr lang="en-US" sz="1200" dirty="0"/>
          </a:p>
          <a:p>
            <a:pPr>
              <a:spcBef>
                <a:spcPct val="0"/>
              </a:spcBef>
            </a:pPr>
            <a:r>
              <a:rPr lang="en-US" sz="1200" dirty="0"/>
              <a:t>After purchasing a car, </a:t>
            </a:r>
            <a:r>
              <a:rPr lang="en-US" sz="1200" b="1" dirty="0"/>
              <a:t>ask for the car’s warranty documents </a:t>
            </a:r>
            <a:r>
              <a:rPr lang="en-US" sz="1200" dirty="0"/>
              <a:t>from the dealer. Also, keep the final Buyers Guide that was posted in the vehicle, since it’s what determines the warranty you get.</a:t>
            </a: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16</a:t>
            </a:fld>
            <a:endParaRPr lang="en-US"/>
          </a:p>
        </p:txBody>
      </p:sp>
    </p:spTree>
    <p:extLst>
      <p:ext uri="{BB962C8B-B14F-4D97-AF65-F5344CB8AC3E}">
        <p14:creationId xmlns:p14="http://schemas.microsoft.com/office/powerpoint/2010/main" val="150484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sz="1200" dirty="0"/>
              <a:t>It is very common to choose to </a:t>
            </a:r>
            <a:r>
              <a:rPr lang="en-US" sz="1200" b="1" dirty="0"/>
              <a:t>finance large purchases</a:t>
            </a:r>
            <a:r>
              <a:rPr lang="en-US" sz="1200" dirty="0"/>
              <a:t> like cars. When considering financing, begin by working with your Personal Financial Manager (PFM) to </a:t>
            </a:r>
            <a:r>
              <a:rPr lang="en-US" sz="1200" b="1" dirty="0"/>
              <a:t>determine what you can afford</a:t>
            </a:r>
            <a:r>
              <a:rPr lang="en-US" sz="1200" dirty="0"/>
              <a:t>, including your down payment, monthly payment, annual percentage rate (APR) and length of loan.</a:t>
            </a:r>
          </a:p>
          <a:p>
            <a:pPr>
              <a:spcBef>
                <a:spcPct val="0"/>
              </a:spcBef>
            </a:pPr>
            <a:endParaRPr lang="en-US" sz="1200" dirty="0"/>
          </a:p>
          <a:p>
            <a:pPr>
              <a:spcBef>
                <a:spcPct val="0"/>
              </a:spcBef>
            </a:pPr>
            <a:r>
              <a:rPr lang="en-US" sz="1200" dirty="0"/>
              <a:t>Then, </a:t>
            </a:r>
            <a:r>
              <a:rPr lang="en-US" sz="1200" b="1" dirty="0"/>
              <a:t>check with your bank or credit union </a:t>
            </a:r>
            <a:r>
              <a:rPr lang="en-US" sz="1200" dirty="0"/>
              <a:t>to see what Annual Percentage Rate (APR) they can offer to you. Many times, this will be the best deal available. Make sure by </a:t>
            </a:r>
            <a:r>
              <a:rPr lang="en-US" sz="1200" b="1" dirty="0"/>
              <a:t>taking this rate to the dealership </a:t>
            </a:r>
            <a:r>
              <a:rPr lang="en-US" sz="1200" dirty="0"/>
              <a:t>to see if they can beat it. When discussing financing with the dealer, find out:</a:t>
            </a:r>
          </a:p>
          <a:p>
            <a:pPr marL="181225" indent="-181225">
              <a:spcBef>
                <a:spcPct val="0"/>
              </a:spcBef>
              <a:buFont typeface="Arial" panose="020B0604020202020204" pitchFamily="34" charset="0"/>
              <a:buChar char="•"/>
            </a:pPr>
            <a:r>
              <a:rPr lang="en-US" sz="1200" dirty="0"/>
              <a:t>If the dealer is offering any special rates, which may require a big down payment or high credit score.</a:t>
            </a:r>
          </a:p>
          <a:p>
            <a:pPr marL="181225" indent="-181225">
              <a:spcBef>
                <a:spcPct val="0"/>
              </a:spcBef>
              <a:buFont typeface="Arial" panose="020B0604020202020204" pitchFamily="34" charset="0"/>
              <a:buChar char="•"/>
            </a:pPr>
            <a:r>
              <a:rPr lang="en-US" sz="1200" dirty="0"/>
              <a:t>If the dealer requires credit insurance, which would pay off your loan if you die or become disabled. If they do require credit insurance, talk to your PFM.</a:t>
            </a:r>
          </a:p>
          <a:p>
            <a:pPr marL="181225" indent="-181225">
              <a:spcBef>
                <a:spcPct val="0"/>
              </a:spcBef>
              <a:buFont typeface="Arial" panose="020B0604020202020204" pitchFamily="34" charset="0"/>
              <a:buChar char="•"/>
            </a:pPr>
            <a:endParaRPr lang="en-US" sz="1200" dirty="0"/>
          </a:p>
          <a:p>
            <a:pPr>
              <a:spcBef>
                <a:spcPct val="0"/>
              </a:spcBef>
            </a:pPr>
            <a:r>
              <a:rPr lang="en-US" sz="1200" b="1" dirty="0"/>
              <a:t>Compare your loan options</a:t>
            </a:r>
            <a:r>
              <a:rPr lang="en-US" sz="1200" dirty="0"/>
              <a:t> based on the APR, looking for the lowest and most cost-effective option. Then, choose your loan and </a:t>
            </a:r>
            <a:r>
              <a:rPr lang="en-US" sz="1200" b="1" dirty="0"/>
              <a:t>closely review the paperwork </a:t>
            </a:r>
            <a:r>
              <a:rPr lang="en-US" sz="1200" dirty="0"/>
              <a:t>to ensure that it includes the required information, including the APR, the dollar amount of the total finance charge, the amount of money you’re borrowing, the total dollar amount of your finance charge plus the money you’re borrowing and the amount of payments and their number and due dates. Only sign a loan document that spells all this out, and never sign anything you don’t understand. After signing the contract, </a:t>
            </a:r>
            <a:r>
              <a:rPr lang="en-US" sz="1200" b="1" dirty="0"/>
              <a:t>keep a copy</a:t>
            </a:r>
            <a:r>
              <a:rPr lang="en-US" sz="1200" dirty="0"/>
              <a:t>.</a:t>
            </a:r>
          </a:p>
          <a:p>
            <a:pPr>
              <a:spcBef>
                <a:spcPct val="0"/>
              </a:spcBef>
            </a:pP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17</a:t>
            </a:fld>
            <a:endParaRPr lang="en-US"/>
          </a:p>
        </p:txBody>
      </p:sp>
    </p:spTree>
    <p:extLst>
      <p:ext uri="{BB962C8B-B14F-4D97-AF65-F5344CB8AC3E}">
        <p14:creationId xmlns:p14="http://schemas.microsoft.com/office/powerpoint/2010/main" val="2742459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8"/>
            <a:ext cx="5852160" cy="4631488"/>
          </a:xfrm>
        </p:spPr>
        <p:txBody>
          <a:bodyPr/>
          <a:lstStyle/>
          <a:p>
            <a:pPr>
              <a:spcBef>
                <a:spcPct val="0"/>
              </a:spcBef>
            </a:pPr>
            <a:r>
              <a:rPr lang="en-US" altLang="en-US" sz="1200" b="1" i="1" dirty="0"/>
              <a:t>Suggested Script:</a:t>
            </a:r>
          </a:p>
          <a:p>
            <a:pPr>
              <a:spcBef>
                <a:spcPct val="0"/>
              </a:spcBef>
            </a:pPr>
            <a:r>
              <a:rPr lang="en-US" sz="1200" dirty="0"/>
              <a:t>Being in the military means that you have unique experience and benefits available to you that can help boost your earnings potential.</a:t>
            </a:r>
            <a:endParaRPr lang="en-US" altLang="en-US" sz="1200" dirty="0"/>
          </a:p>
          <a:p>
            <a:endParaRPr lang="en-US" sz="1200" dirty="0"/>
          </a:p>
          <a:p>
            <a:r>
              <a:rPr lang="en-US" sz="1200" dirty="0"/>
              <a:t>Today, we will learn about </a:t>
            </a:r>
            <a:r>
              <a:rPr lang="en-US" sz="1200" b="1" dirty="0"/>
              <a:t>[PRESENTER: CUSTOMIZE TO SUIT THE TOPICS YOU WILL COVER] </a:t>
            </a:r>
            <a:r>
              <a:rPr lang="en-US" sz="1200" dirty="0"/>
              <a:t>earning money – specifically, how to find and pay for schooling, as well as what to know about making money.</a:t>
            </a:r>
            <a:endParaRPr lang="en-US" sz="1200" b="1" dirty="0"/>
          </a:p>
        </p:txBody>
      </p:sp>
      <p:sp>
        <p:nvSpPr>
          <p:cNvPr id="4" name="Slide Number Placeholder 3"/>
          <p:cNvSpPr>
            <a:spLocks noGrp="1"/>
          </p:cNvSpPr>
          <p:nvPr>
            <p:ph type="sldNum" sz="quarter" idx="10"/>
          </p:nvPr>
        </p:nvSpPr>
        <p:spPr/>
        <p:txBody>
          <a:bodyPr/>
          <a:lstStyle/>
          <a:p>
            <a:fld id="{527FBC3B-B2A2-491A-87DE-759D0CB4D4F8}" type="slidenum">
              <a:rPr lang="en-US" smtClean="0"/>
              <a:t>18</a:t>
            </a:fld>
            <a:endParaRPr lang="en-US"/>
          </a:p>
        </p:txBody>
      </p:sp>
    </p:spTree>
    <p:extLst>
      <p:ext uri="{BB962C8B-B14F-4D97-AF65-F5344CB8AC3E}">
        <p14:creationId xmlns:p14="http://schemas.microsoft.com/office/powerpoint/2010/main" val="1203335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9"/>
            <a:ext cx="5852160" cy="4718771"/>
          </a:xfrm>
        </p:spPr>
        <p:txBody>
          <a:bodyPr/>
          <a:lstStyle/>
          <a:p>
            <a:pPr>
              <a:spcBef>
                <a:spcPct val="0"/>
              </a:spcBef>
            </a:pPr>
            <a:r>
              <a:rPr lang="en-US" altLang="en-US" sz="1200" b="1" i="1" dirty="0"/>
              <a:t>Suggested Script:</a:t>
            </a:r>
          </a:p>
          <a:p>
            <a:pPr>
              <a:spcBef>
                <a:spcPct val="0"/>
              </a:spcBef>
            </a:pPr>
            <a:r>
              <a:rPr lang="en-US" sz="1200" dirty="0"/>
              <a:t>Education is key to many careers. Once you’ve decided what you want to do for a living, </a:t>
            </a:r>
            <a:r>
              <a:rPr lang="en-US" sz="1200" b="1" dirty="0"/>
              <a:t>do your research to find out what schools offer the education you need</a:t>
            </a:r>
            <a:r>
              <a:rPr lang="en-US" sz="1200" dirty="0"/>
              <a:t>.</a:t>
            </a:r>
          </a:p>
          <a:p>
            <a:pPr>
              <a:spcBef>
                <a:spcPct val="0"/>
              </a:spcBef>
            </a:pPr>
            <a:endParaRPr lang="en-US" sz="1200" dirty="0"/>
          </a:p>
          <a:p>
            <a:pPr>
              <a:spcBef>
                <a:spcPct val="0"/>
              </a:spcBef>
            </a:pPr>
            <a:r>
              <a:rPr lang="en-US" sz="1200" dirty="0"/>
              <a:t>Then, use the Department of Veterans Affairs’ </a:t>
            </a:r>
            <a:r>
              <a:rPr lang="en-US" sz="1200" b="1" dirty="0"/>
              <a:t>GI Bill Comparison Tool </a:t>
            </a:r>
            <a:r>
              <a:rPr lang="en-US" sz="1200" dirty="0"/>
              <a:t>to </a:t>
            </a:r>
            <a:r>
              <a:rPr lang="en-US" sz="1200" b="1" dirty="0"/>
              <a:t>research schools and narrow down your list</a:t>
            </a:r>
            <a:r>
              <a:rPr lang="en-US" sz="1200" dirty="0"/>
              <a:t>. Look at:</a:t>
            </a:r>
          </a:p>
          <a:p>
            <a:pPr marL="181225" indent="-181225">
              <a:spcBef>
                <a:spcPct val="0"/>
              </a:spcBef>
              <a:buFont typeface="Arial" panose="020B0604020202020204" pitchFamily="34" charset="0"/>
              <a:buChar char="•"/>
            </a:pPr>
            <a:r>
              <a:rPr lang="en-US" sz="1200" dirty="0"/>
              <a:t>How many students complete programs at the schools.</a:t>
            </a:r>
          </a:p>
          <a:p>
            <a:pPr marL="181225" indent="-181225">
              <a:spcBef>
                <a:spcPct val="0"/>
              </a:spcBef>
              <a:buFont typeface="Arial" panose="020B0604020202020204" pitchFamily="34" charset="0"/>
              <a:buChar char="•"/>
            </a:pPr>
            <a:r>
              <a:rPr lang="en-US" sz="1200" dirty="0"/>
              <a:t>How much the schools cost.</a:t>
            </a:r>
          </a:p>
          <a:p>
            <a:pPr marL="181225" indent="-181225">
              <a:spcBef>
                <a:spcPct val="0"/>
              </a:spcBef>
              <a:buFont typeface="Arial" panose="020B0604020202020204" pitchFamily="34" charset="0"/>
              <a:buChar char="•"/>
            </a:pPr>
            <a:r>
              <a:rPr lang="en-US" sz="1200" dirty="0"/>
              <a:t>How many students default on their loans.</a:t>
            </a:r>
          </a:p>
          <a:p>
            <a:pPr marL="181225" indent="-181225">
              <a:spcBef>
                <a:spcPct val="0"/>
              </a:spcBef>
              <a:buFont typeface="Arial" panose="020B0604020202020204" pitchFamily="34" charset="0"/>
              <a:buChar char="•"/>
            </a:pPr>
            <a:r>
              <a:rPr lang="en-US" sz="1200" dirty="0"/>
              <a:t>How much graduates from the school typically make 10 years after they enroll.</a:t>
            </a:r>
          </a:p>
          <a:p>
            <a:pPr marL="181225" indent="-181225">
              <a:spcBef>
                <a:spcPct val="0"/>
              </a:spcBef>
              <a:buFont typeface="Arial" panose="020B0604020202020204" pitchFamily="34" charset="0"/>
              <a:buChar char="•"/>
            </a:pPr>
            <a:r>
              <a:rPr lang="en-US" sz="1200" dirty="0"/>
              <a:t>What type of accreditation the school has.</a:t>
            </a:r>
          </a:p>
          <a:p>
            <a:pPr marL="181225" indent="-181225">
              <a:spcBef>
                <a:spcPct val="0"/>
              </a:spcBef>
              <a:buFont typeface="Arial" panose="020B0604020202020204" pitchFamily="34" charset="0"/>
              <a:buChar char="•"/>
            </a:pPr>
            <a:endParaRPr lang="en-US" sz="1200" dirty="0"/>
          </a:p>
          <a:p>
            <a:pPr>
              <a:spcBef>
                <a:spcPct val="0"/>
              </a:spcBef>
            </a:pPr>
            <a:r>
              <a:rPr lang="en-US" sz="1200" dirty="0"/>
              <a:t>Use the College Navigator at http://nces.ed.gov/collegenavigator to find out whether the schools you are interested in are </a:t>
            </a:r>
            <a:r>
              <a:rPr lang="en-US" sz="1200" b="1" dirty="0"/>
              <a:t>non-profit or for-profit</a:t>
            </a:r>
            <a:r>
              <a:rPr lang="en-US" sz="1200" dirty="0"/>
              <a:t>. Some for-profit schools may stretch the truth to get you to enroll.</a:t>
            </a:r>
          </a:p>
          <a:p>
            <a:pPr>
              <a:spcBef>
                <a:spcPct val="0"/>
              </a:spcBef>
            </a:pPr>
            <a:endParaRPr lang="en-US" sz="1200" dirty="0"/>
          </a:p>
          <a:p>
            <a:pPr>
              <a:spcBef>
                <a:spcPct val="0"/>
              </a:spcBef>
            </a:pPr>
            <a:r>
              <a:rPr lang="en-US" sz="1200" dirty="0"/>
              <a:t>Then, </a:t>
            </a:r>
            <a:r>
              <a:rPr lang="en-US" sz="1200" b="1" dirty="0"/>
              <a:t>check out the school </a:t>
            </a:r>
            <a:r>
              <a:rPr lang="en-US" sz="1200" dirty="0"/>
              <a:t>for yourself. Sit in on some classes, and talk to student veterans and recent graduates. You might be able to get credit for your military training. Ask the school if they offer the College Level Examination Program and check with the American Council on Education to find out what credits your training can get you. Then, confirm this information with the school’s Registrar.</a:t>
            </a:r>
          </a:p>
          <a:p>
            <a:pPr>
              <a:spcBef>
                <a:spcPct val="0"/>
              </a:spcBef>
            </a:pPr>
            <a:endParaRPr lang="en-US" sz="1200" dirty="0"/>
          </a:p>
          <a:p>
            <a:pPr>
              <a:spcBef>
                <a:spcPct val="0"/>
              </a:spcBef>
            </a:pPr>
            <a:r>
              <a:rPr lang="en-US" sz="1200" dirty="0"/>
              <a:t>Finally, </a:t>
            </a:r>
            <a:r>
              <a:rPr lang="en-US" sz="1200" b="1" dirty="0"/>
              <a:t>carefully read the school’s enrollment contract </a:t>
            </a:r>
            <a:r>
              <a:rPr lang="en-US" sz="1200" dirty="0"/>
              <a:t>before you commit to make sure everything is correct.</a:t>
            </a:r>
          </a:p>
        </p:txBody>
      </p:sp>
      <p:sp>
        <p:nvSpPr>
          <p:cNvPr id="4" name="Slide Number Placeholder 3"/>
          <p:cNvSpPr>
            <a:spLocks noGrp="1"/>
          </p:cNvSpPr>
          <p:nvPr>
            <p:ph type="sldNum" sz="quarter" idx="10"/>
          </p:nvPr>
        </p:nvSpPr>
        <p:spPr/>
        <p:txBody>
          <a:bodyPr/>
          <a:lstStyle/>
          <a:p>
            <a:fld id="{527FBC3B-B2A2-491A-87DE-759D0CB4D4F8}" type="slidenum">
              <a:rPr lang="en-US" smtClean="0"/>
              <a:t>19</a:t>
            </a:fld>
            <a:endParaRPr lang="en-US"/>
          </a:p>
        </p:txBody>
      </p:sp>
    </p:spTree>
    <p:extLst>
      <p:ext uri="{BB962C8B-B14F-4D97-AF65-F5344CB8AC3E}">
        <p14:creationId xmlns:p14="http://schemas.microsoft.com/office/powerpoint/2010/main" val="124374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dirty="0"/>
              <a:t>[Presenter: Use this slide to set up the rest of your presentation, following it with slides that focus on the specific topics you want to cover.]</a:t>
            </a:r>
          </a:p>
          <a:p>
            <a:pPr>
              <a:spcBef>
                <a:spcPct val="0"/>
              </a:spcBef>
            </a:pPr>
            <a:endParaRPr lang="en-US" altLang="en-US" sz="1200" dirty="0"/>
          </a:p>
          <a:p>
            <a:pPr>
              <a:spcBef>
                <a:spcPct val="0"/>
              </a:spcBef>
            </a:pPr>
            <a:r>
              <a:rPr lang="en-US" altLang="en-US" sz="1200" b="1" i="1" dirty="0"/>
              <a:t>Suggested Script:</a:t>
            </a:r>
          </a:p>
          <a:p>
            <a:pPr>
              <a:spcBef>
                <a:spcPct val="0"/>
              </a:spcBef>
            </a:pPr>
            <a:r>
              <a:rPr lang="en-US" altLang="en-US" sz="1200" dirty="0"/>
              <a:t>Today I’d like to talk about </a:t>
            </a:r>
            <a:r>
              <a:rPr lang="en-US" altLang="en-US" sz="1200" b="1" dirty="0"/>
              <a:t>financial readiness </a:t>
            </a:r>
            <a:r>
              <a:rPr lang="en-US" altLang="en-US" sz="1200" dirty="0"/>
              <a:t>– why it’s important and what you need to know to achieve it. </a:t>
            </a:r>
          </a:p>
          <a:p>
            <a:pPr>
              <a:spcBef>
                <a:spcPct val="0"/>
              </a:spcBef>
            </a:pPr>
            <a:endParaRPr lang="en-US" altLang="en-US" sz="1200" dirty="0"/>
          </a:p>
          <a:p>
            <a:pPr>
              <a:spcBef>
                <a:spcPct val="0"/>
              </a:spcBef>
            </a:pPr>
            <a:r>
              <a:rPr lang="en-US" altLang="en-US" sz="1200" dirty="0"/>
              <a:t>According to the National Foundation for Credit Counseling, active members of the military, veterans and their families have </a:t>
            </a:r>
            <a:r>
              <a:rPr lang="en-US" altLang="en-US" sz="1200" b="1" dirty="0"/>
              <a:t>higher amounts of credit card debt </a:t>
            </a:r>
            <a:r>
              <a:rPr lang="en-US" altLang="en-US" sz="1200" dirty="0"/>
              <a:t>and </a:t>
            </a:r>
            <a:r>
              <a:rPr lang="en-US" altLang="en-US" sz="1200" b="1" dirty="0"/>
              <a:t>fewer assets </a:t>
            </a:r>
            <a:r>
              <a:rPr lang="en-US" altLang="en-US" sz="1200" dirty="0"/>
              <a:t>than civilians. This means that military families are less equipped than their civilian counterparts to have the money they need for a secure future.</a:t>
            </a:r>
          </a:p>
          <a:p>
            <a:pPr>
              <a:spcBef>
                <a:spcPct val="0"/>
              </a:spcBef>
            </a:pPr>
            <a:endParaRPr lang="en-US" altLang="en-US" sz="1200" dirty="0"/>
          </a:p>
          <a:p>
            <a:pPr>
              <a:spcBef>
                <a:spcPct val="0"/>
              </a:spcBef>
            </a:pPr>
            <a:r>
              <a:rPr lang="en-US" altLang="en-US" sz="1200" dirty="0"/>
              <a:t>This is caused by many factors. As you know, military life is full of </a:t>
            </a:r>
            <a:r>
              <a:rPr lang="en-US" altLang="en-US" sz="1200" b="1" dirty="0"/>
              <a:t>events and transitions</a:t>
            </a:r>
            <a:r>
              <a:rPr lang="en-US" altLang="en-US" sz="1200" dirty="0"/>
              <a:t>, and each of these events brings the need to make important financial decisions. Unfortunately, many servicemembers – especially those without much financial experience – </a:t>
            </a:r>
            <a:r>
              <a:rPr lang="en-US" altLang="en-US" sz="1200" b="1" dirty="0"/>
              <a:t>lack the information they need</a:t>
            </a:r>
            <a:r>
              <a:rPr lang="en-US" altLang="en-US" sz="1200" dirty="0"/>
              <a:t> to make the right choices. This is particularly scary because many of these decisions can have </a:t>
            </a:r>
            <a:r>
              <a:rPr lang="en-US" altLang="en-US" sz="1200" b="1" dirty="0"/>
              <a:t>long-term effects </a:t>
            </a:r>
            <a:r>
              <a:rPr lang="en-US" altLang="en-US" sz="1200" dirty="0"/>
              <a:t>on a servicemember’s security clearance, mission readiness and family life.</a:t>
            </a:r>
          </a:p>
          <a:p>
            <a:pPr>
              <a:spcBef>
                <a:spcPct val="0"/>
              </a:spcBef>
            </a:pPr>
            <a:endParaRPr lang="en-US" altLang="en-US" sz="1200" dirty="0"/>
          </a:p>
          <a:p>
            <a:pPr>
              <a:spcBef>
                <a:spcPct val="0"/>
              </a:spcBef>
            </a:pPr>
            <a:r>
              <a:rPr lang="en-US" altLang="en-US" sz="1200" b="1" dirty="0"/>
              <a:t>Understanding your finances is your first line of defense</a:t>
            </a:r>
            <a:r>
              <a:rPr lang="en-US" altLang="en-US" sz="1200" dirty="0"/>
              <a:t>. That’s why I’m here today – to help provide you with practical tips and information that will help you feel prepared to make these critical decisions.</a:t>
            </a:r>
          </a:p>
        </p:txBody>
      </p:sp>
      <p:sp>
        <p:nvSpPr>
          <p:cNvPr id="4" name="Slide Number Placeholder 3"/>
          <p:cNvSpPr>
            <a:spLocks noGrp="1"/>
          </p:cNvSpPr>
          <p:nvPr>
            <p:ph type="sldNum" sz="quarter" idx="10"/>
          </p:nvPr>
        </p:nvSpPr>
        <p:spPr/>
        <p:txBody>
          <a:bodyPr/>
          <a:lstStyle/>
          <a:p>
            <a:fld id="{527FBC3B-B2A2-491A-87DE-759D0CB4D4F8}" type="slidenum">
              <a:rPr lang="en-US" smtClean="0"/>
              <a:t>2</a:t>
            </a:fld>
            <a:endParaRPr lang="en-US"/>
          </a:p>
        </p:txBody>
      </p:sp>
    </p:spTree>
    <p:extLst>
      <p:ext uri="{BB962C8B-B14F-4D97-AF65-F5344CB8AC3E}">
        <p14:creationId xmlns:p14="http://schemas.microsoft.com/office/powerpoint/2010/main" val="4230164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9"/>
            <a:ext cx="5852160" cy="4718771"/>
          </a:xfrm>
        </p:spPr>
        <p:txBody>
          <a:bodyPr/>
          <a:lstStyle/>
          <a:p>
            <a:pPr>
              <a:spcBef>
                <a:spcPct val="0"/>
              </a:spcBef>
            </a:pPr>
            <a:r>
              <a:rPr lang="en-US" altLang="en-US" sz="1200" b="1" i="1" dirty="0"/>
              <a:t>Suggested Script:</a:t>
            </a:r>
          </a:p>
          <a:p>
            <a:pPr>
              <a:spcBef>
                <a:spcPct val="0"/>
              </a:spcBef>
            </a:pPr>
            <a:r>
              <a:rPr lang="en-US" sz="1200" dirty="0"/>
              <a:t>There are numerous </a:t>
            </a:r>
            <a:r>
              <a:rPr lang="en-US" sz="1200" b="1" dirty="0"/>
              <a:t>education benefits </a:t>
            </a:r>
            <a:r>
              <a:rPr lang="en-US" sz="1200" dirty="0"/>
              <a:t>that can help you during your service or after you transition to civilian life. Understand what they are so you can put them to work for you.</a:t>
            </a:r>
          </a:p>
          <a:p>
            <a:pPr>
              <a:spcBef>
                <a:spcPct val="0"/>
              </a:spcBef>
            </a:pPr>
            <a:endParaRPr lang="en-US" sz="1200" dirty="0"/>
          </a:p>
          <a:p>
            <a:pPr>
              <a:spcBef>
                <a:spcPct val="0"/>
              </a:spcBef>
            </a:pPr>
            <a:r>
              <a:rPr lang="en-US" sz="1200" b="1" dirty="0"/>
              <a:t>While you are in the service</a:t>
            </a:r>
            <a:r>
              <a:rPr lang="en-US" sz="1200" dirty="0"/>
              <a:t>, explore the following programs:</a:t>
            </a:r>
          </a:p>
          <a:p>
            <a:pPr marL="181225" indent="-181225">
              <a:spcBef>
                <a:spcPct val="0"/>
              </a:spcBef>
              <a:buFont typeface="Arial" panose="020B0604020202020204" pitchFamily="34" charset="0"/>
              <a:buChar char="•"/>
            </a:pPr>
            <a:r>
              <a:rPr lang="en-US" sz="1200" dirty="0"/>
              <a:t>Your service’s </a:t>
            </a:r>
            <a:r>
              <a:rPr lang="en-US" sz="1200" b="1" dirty="0"/>
              <a:t>Tuition Assistance </a:t>
            </a:r>
            <a:r>
              <a:rPr lang="en-US" sz="1200" dirty="0"/>
              <a:t>program could pay for much or all of your costs.</a:t>
            </a:r>
          </a:p>
          <a:p>
            <a:pPr marL="181225" indent="-181225">
              <a:spcBef>
                <a:spcPct val="0"/>
              </a:spcBef>
              <a:buFont typeface="Arial" panose="020B0604020202020204" pitchFamily="34" charset="0"/>
              <a:buChar char="•"/>
            </a:pPr>
            <a:r>
              <a:rPr lang="en-US" sz="1200" b="1" dirty="0"/>
              <a:t>DoD’s TA Decide program </a:t>
            </a:r>
            <a:r>
              <a:rPr lang="en-US" sz="1200" dirty="0"/>
              <a:t>helps you compare schools to see if they accept your benefits.</a:t>
            </a:r>
          </a:p>
          <a:p>
            <a:pPr marL="181225" indent="-181225">
              <a:spcBef>
                <a:spcPct val="0"/>
              </a:spcBef>
              <a:buFont typeface="Arial" panose="020B0604020202020204" pitchFamily="34" charset="0"/>
              <a:buChar char="•"/>
            </a:pPr>
            <a:r>
              <a:rPr lang="en-US" sz="1200" dirty="0"/>
              <a:t>Your service’s </a:t>
            </a:r>
            <a:r>
              <a:rPr lang="en-US" sz="1200" b="1" dirty="0"/>
              <a:t>Voluntary Education contact </a:t>
            </a:r>
            <a:r>
              <a:rPr lang="en-US" sz="1200" dirty="0"/>
              <a:t>can explain benefits, eligibility, funding and programs.</a:t>
            </a:r>
          </a:p>
          <a:p>
            <a:pPr marL="181225" indent="-181225">
              <a:spcBef>
                <a:spcPct val="0"/>
              </a:spcBef>
              <a:buFont typeface="Arial" panose="020B0604020202020204" pitchFamily="34" charset="0"/>
              <a:buChar char="•"/>
            </a:pPr>
            <a:r>
              <a:rPr lang="en-US" sz="1200" b="1" dirty="0"/>
              <a:t>GI bill benefits </a:t>
            </a:r>
            <a:r>
              <a:rPr lang="en-US" sz="1200" dirty="0"/>
              <a:t>– including post-9/11 GI Bill and Montgomery GI Bill – can be used while you are serving, but you may also want to save them for your transition or when you’re a veteran.</a:t>
            </a:r>
          </a:p>
          <a:p>
            <a:pPr marL="181225" indent="-181225">
              <a:spcBef>
                <a:spcPct val="0"/>
              </a:spcBef>
              <a:buFont typeface="Arial" panose="020B0604020202020204" pitchFamily="34" charset="0"/>
              <a:buChar char="•"/>
            </a:pPr>
            <a:endParaRPr lang="en-US" sz="1200" dirty="0"/>
          </a:p>
          <a:p>
            <a:pPr>
              <a:spcBef>
                <a:spcPct val="0"/>
              </a:spcBef>
            </a:pPr>
            <a:r>
              <a:rPr lang="en-US" sz="1200" dirty="0"/>
              <a:t>As you are planning to </a:t>
            </a:r>
            <a:r>
              <a:rPr lang="en-US" sz="1200" b="1" dirty="0"/>
              <a:t>leave the service</a:t>
            </a:r>
            <a:r>
              <a:rPr lang="en-US" sz="1200" dirty="0"/>
              <a:t>, check out the following:</a:t>
            </a:r>
          </a:p>
          <a:p>
            <a:pPr marL="181225" indent="-181225">
              <a:spcBef>
                <a:spcPct val="0"/>
              </a:spcBef>
              <a:buFont typeface="Arial" panose="020B0604020202020204" pitchFamily="34" charset="0"/>
              <a:buChar char="•"/>
            </a:pPr>
            <a:r>
              <a:rPr lang="en-US" sz="1200" dirty="0"/>
              <a:t>The </a:t>
            </a:r>
            <a:r>
              <a:rPr lang="en-US" sz="1200" b="1" dirty="0"/>
              <a:t>Transition Assistance Program </a:t>
            </a:r>
            <a:r>
              <a:rPr lang="en-US" sz="1200" dirty="0"/>
              <a:t>prepares you and your family for pursing education, a job or business ownership as civilians.</a:t>
            </a:r>
          </a:p>
          <a:p>
            <a:pPr marL="181225" indent="-181225">
              <a:spcBef>
                <a:spcPct val="0"/>
              </a:spcBef>
              <a:buFont typeface="Arial" panose="020B0604020202020204" pitchFamily="34" charset="0"/>
              <a:buChar char="•"/>
            </a:pPr>
            <a:r>
              <a:rPr lang="en-US" sz="1200" b="1" dirty="0"/>
              <a:t>State veterans’ affairs offices </a:t>
            </a:r>
            <a:r>
              <a:rPr lang="en-US" sz="1200" dirty="0"/>
              <a:t>can explain what state benefits you are eligible for.</a:t>
            </a:r>
          </a:p>
          <a:p>
            <a:pPr marL="181225" indent="-181225">
              <a:spcBef>
                <a:spcPct val="0"/>
              </a:spcBef>
              <a:buFont typeface="Arial" panose="020B0604020202020204" pitchFamily="34" charset="0"/>
              <a:buChar char="•"/>
            </a:pPr>
            <a:r>
              <a:rPr lang="en-US" sz="1200" dirty="0"/>
              <a:t>The </a:t>
            </a:r>
            <a:r>
              <a:rPr lang="en-US" sz="1200" b="1" dirty="0"/>
              <a:t>VA’s GI Bill Comparison Tool </a:t>
            </a:r>
            <a:r>
              <a:rPr lang="en-US" sz="1200" dirty="0"/>
              <a:t>tells you whether a school is approved for GI Bill benefits, how much they will cover and how much you’ll need to pay.</a:t>
            </a:r>
          </a:p>
          <a:p>
            <a:pPr marL="181225" indent="-181225">
              <a:spcBef>
                <a:spcPct val="0"/>
              </a:spcBef>
              <a:buFont typeface="Arial" panose="020B0604020202020204" pitchFamily="34" charset="0"/>
              <a:buChar char="•"/>
            </a:pPr>
            <a:r>
              <a:rPr lang="en-US" sz="1200" b="1" dirty="0" err="1"/>
              <a:t>MilitaryOneSource</a:t>
            </a:r>
            <a:r>
              <a:rPr lang="en-US" sz="1200" dirty="0"/>
              <a:t> can be a great place to find information about scholarships. Beware of companies that guarantee they can get you a scholarship in exchange for an up-front fee – most are scams.</a:t>
            </a:r>
          </a:p>
        </p:txBody>
      </p:sp>
      <p:sp>
        <p:nvSpPr>
          <p:cNvPr id="4" name="Slide Number Placeholder 3"/>
          <p:cNvSpPr>
            <a:spLocks noGrp="1"/>
          </p:cNvSpPr>
          <p:nvPr>
            <p:ph type="sldNum" sz="quarter" idx="10"/>
          </p:nvPr>
        </p:nvSpPr>
        <p:spPr/>
        <p:txBody>
          <a:bodyPr/>
          <a:lstStyle/>
          <a:p>
            <a:fld id="{527FBC3B-B2A2-491A-87DE-759D0CB4D4F8}" type="slidenum">
              <a:rPr lang="en-US" smtClean="0"/>
              <a:t>20</a:t>
            </a:fld>
            <a:endParaRPr lang="en-US"/>
          </a:p>
        </p:txBody>
      </p:sp>
    </p:spTree>
    <p:extLst>
      <p:ext uri="{BB962C8B-B14F-4D97-AF65-F5344CB8AC3E}">
        <p14:creationId xmlns:p14="http://schemas.microsoft.com/office/powerpoint/2010/main" val="1383604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9"/>
            <a:ext cx="5852160" cy="4718771"/>
          </a:xfrm>
        </p:spPr>
        <p:txBody>
          <a:bodyPr/>
          <a:lstStyle/>
          <a:p>
            <a:pPr>
              <a:spcBef>
                <a:spcPct val="0"/>
              </a:spcBef>
            </a:pPr>
            <a:r>
              <a:rPr lang="en-US" altLang="en-US" sz="1200" b="1" i="1" dirty="0"/>
              <a:t>Suggested Script:</a:t>
            </a:r>
          </a:p>
          <a:p>
            <a:pPr>
              <a:spcBef>
                <a:spcPct val="0"/>
              </a:spcBef>
            </a:pPr>
            <a:r>
              <a:rPr lang="en-US" sz="1200" b="1" dirty="0"/>
              <a:t>Federal student loans </a:t>
            </a:r>
            <a:r>
              <a:rPr lang="en-US" sz="1200" dirty="0"/>
              <a:t>can be used to supplement your GI Bill benefits and cover costs. Some important things to know about student loans include:</a:t>
            </a:r>
          </a:p>
          <a:p>
            <a:pPr marL="181225" indent="-181225">
              <a:spcBef>
                <a:spcPct val="0"/>
              </a:spcBef>
              <a:buFont typeface="Arial" panose="020B0604020202020204" pitchFamily="34" charset="0"/>
              <a:buChar char="•"/>
            </a:pPr>
            <a:r>
              <a:rPr lang="en-US" sz="1200" dirty="0"/>
              <a:t>There’s a </a:t>
            </a:r>
            <a:r>
              <a:rPr lang="en-US" sz="1200" b="1" dirty="0"/>
              <a:t>lifetime cap</a:t>
            </a:r>
            <a:r>
              <a:rPr lang="en-US" sz="1200" dirty="0"/>
              <a:t> on the total amount of federal student loans you can take. Once you hit it, you can still get private loans, but those are usually more expensive.</a:t>
            </a:r>
          </a:p>
          <a:p>
            <a:pPr marL="181225" indent="-181225">
              <a:spcBef>
                <a:spcPct val="0"/>
              </a:spcBef>
              <a:buFont typeface="Arial" panose="020B0604020202020204" pitchFamily="34" charset="0"/>
              <a:buChar char="•"/>
            </a:pPr>
            <a:r>
              <a:rPr lang="en-US" sz="1200" dirty="0"/>
              <a:t>For all loans, you </a:t>
            </a:r>
            <a:r>
              <a:rPr lang="en-US" sz="1200" b="1" dirty="0"/>
              <a:t>must repay </a:t>
            </a:r>
            <a:r>
              <a:rPr lang="en-US" sz="1200" dirty="0"/>
              <a:t>them even if you do not finish school.</a:t>
            </a:r>
          </a:p>
          <a:p>
            <a:pPr marL="181225" indent="-181225">
              <a:spcBef>
                <a:spcPct val="0"/>
              </a:spcBef>
              <a:buFont typeface="Arial" panose="020B0604020202020204" pitchFamily="34" charset="0"/>
              <a:buChar char="•"/>
            </a:pPr>
            <a:r>
              <a:rPr lang="en-US" sz="1200" dirty="0"/>
              <a:t>Federal student loans typically offer </a:t>
            </a:r>
            <a:r>
              <a:rPr lang="en-US" sz="1200" b="1" dirty="0"/>
              <a:t>better rates </a:t>
            </a:r>
            <a:r>
              <a:rPr lang="en-US" sz="1200" dirty="0"/>
              <a:t>than private loans.</a:t>
            </a:r>
          </a:p>
          <a:p>
            <a:pPr marL="181225" indent="-181225">
              <a:spcBef>
                <a:spcPct val="0"/>
              </a:spcBef>
              <a:buFont typeface="Arial" panose="020B0604020202020204" pitchFamily="34" charset="0"/>
              <a:buChar char="•"/>
            </a:pPr>
            <a:r>
              <a:rPr lang="en-US" sz="1200" dirty="0"/>
              <a:t>For more information about federal loans, grants and scholarships, visit </a:t>
            </a:r>
            <a:r>
              <a:rPr lang="en-US" sz="1200" b="1" dirty="0"/>
              <a:t>www.studentaid.gov</a:t>
            </a:r>
            <a:r>
              <a:rPr lang="en-US" sz="1200" dirty="0"/>
              <a:t>.</a:t>
            </a:r>
          </a:p>
          <a:p>
            <a:pPr marL="181225" indent="-181225">
              <a:spcBef>
                <a:spcPct val="0"/>
              </a:spcBef>
              <a:buFont typeface="Arial" panose="020B0604020202020204" pitchFamily="34" charset="0"/>
              <a:buChar char="•"/>
            </a:pPr>
            <a:endParaRPr lang="en-US" sz="1200" dirty="0"/>
          </a:p>
          <a:p>
            <a:pPr>
              <a:spcBef>
                <a:spcPct val="0"/>
              </a:spcBef>
            </a:pPr>
            <a:r>
              <a:rPr lang="en-US" sz="1200" dirty="0"/>
              <a:t>Before you commit to a student loan, </a:t>
            </a:r>
            <a:r>
              <a:rPr lang="en-US" sz="1200" b="1" dirty="0"/>
              <a:t>make sure you understand what you’re getting in to</a:t>
            </a:r>
            <a:r>
              <a:rPr lang="en-US" sz="1200" dirty="0"/>
              <a:t>. Start by talking to the school’s financial aid office to make sure you know the program’s total cost and how often you will need to pay. This could be by the course, semester or the full program.</a:t>
            </a:r>
          </a:p>
          <a:p>
            <a:pPr>
              <a:spcBef>
                <a:spcPct val="0"/>
              </a:spcBef>
            </a:pPr>
            <a:endParaRPr lang="en-US" sz="1200" dirty="0"/>
          </a:p>
          <a:p>
            <a:pPr>
              <a:spcBef>
                <a:spcPct val="0"/>
              </a:spcBef>
            </a:pPr>
            <a:r>
              <a:rPr lang="en-US" sz="1200" dirty="0"/>
              <a:t>Then, make sure you understand how much you’re borrowing and the interest rate, when repayment will begin and how much time you will have to repay the loan.</a:t>
            </a:r>
          </a:p>
          <a:p>
            <a:pPr>
              <a:spcBef>
                <a:spcPct val="0"/>
              </a:spcBef>
            </a:pPr>
            <a:endParaRPr lang="en-US" sz="1200" dirty="0"/>
          </a:p>
          <a:p>
            <a:pPr>
              <a:spcBef>
                <a:spcPct val="0"/>
              </a:spcBef>
            </a:pPr>
            <a:r>
              <a:rPr lang="en-US" sz="1200" b="1" i="1" dirty="0"/>
              <a:t>Discussion Question:</a:t>
            </a:r>
            <a:endParaRPr lang="en-US" sz="1200" dirty="0"/>
          </a:p>
          <a:p>
            <a:pPr>
              <a:spcBef>
                <a:spcPct val="0"/>
              </a:spcBef>
            </a:pPr>
            <a:r>
              <a:rPr lang="en-US" sz="1200" dirty="0"/>
              <a:t>Which do you think is a better option, a federal student loan or a private one? Why?</a:t>
            </a:r>
            <a:endParaRPr lang="en-US" sz="1200" b="1" i="1" dirty="0"/>
          </a:p>
        </p:txBody>
      </p:sp>
      <p:sp>
        <p:nvSpPr>
          <p:cNvPr id="4" name="Slide Number Placeholder 3"/>
          <p:cNvSpPr>
            <a:spLocks noGrp="1"/>
          </p:cNvSpPr>
          <p:nvPr>
            <p:ph type="sldNum" sz="quarter" idx="10"/>
          </p:nvPr>
        </p:nvSpPr>
        <p:spPr/>
        <p:txBody>
          <a:bodyPr/>
          <a:lstStyle/>
          <a:p>
            <a:fld id="{527FBC3B-B2A2-491A-87DE-759D0CB4D4F8}" type="slidenum">
              <a:rPr lang="en-US" smtClean="0"/>
              <a:t>21</a:t>
            </a:fld>
            <a:endParaRPr lang="en-US"/>
          </a:p>
        </p:txBody>
      </p:sp>
    </p:spTree>
    <p:extLst>
      <p:ext uri="{BB962C8B-B14F-4D97-AF65-F5344CB8AC3E}">
        <p14:creationId xmlns:p14="http://schemas.microsoft.com/office/powerpoint/2010/main" val="1215716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9"/>
            <a:ext cx="5852160" cy="4718771"/>
          </a:xfrm>
        </p:spPr>
        <p:txBody>
          <a:bodyPr/>
          <a:lstStyle/>
          <a:p>
            <a:pPr>
              <a:spcBef>
                <a:spcPct val="0"/>
              </a:spcBef>
            </a:pPr>
            <a:r>
              <a:rPr lang="en-US" altLang="en-US" sz="1200" b="1" i="1" dirty="0"/>
              <a:t>Suggested Script:</a:t>
            </a:r>
          </a:p>
          <a:p>
            <a:pPr>
              <a:spcBef>
                <a:spcPct val="0"/>
              </a:spcBef>
            </a:pPr>
            <a:r>
              <a:rPr lang="en-US" sz="1200" dirty="0"/>
              <a:t>So, a high school diploma is required to join the service, but your spouses or family members may be interested in </a:t>
            </a:r>
            <a:r>
              <a:rPr lang="en-US" sz="1200" b="1" dirty="0"/>
              <a:t>getting the equivalent of a diploma</a:t>
            </a:r>
            <a:r>
              <a:rPr lang="en-US" sz="1200" dirty="0"/>
              <a:t>. So what are the things that they need to know? </a:t>
            </a:r>
          </a:p>
          <a:p>
            <a:pPr>
              <a:spcBef>
                <a:spcPct val="0"/>
              </a:spcBef>
            </a:pPr>
            <a:endParaRPr lang="en-US" sz="1200" dirty="0"/>
          </a:p>
          <a:p>
            <a:pPr>
              <a:spcBef>
                <a:spcPct val="0"/>
              </a:spcBef>
            </a:pPr>
            <a:r>
              <a:rPr lang="en-US" sz="1200" b="1" dirty="0"/>
              <a:t>First, any program that promises you can get a diploma by taking an online equivalency test or getting online work experience is a scam.</a:t>
            </a:r>
            <a:r>
              <a:rPr lang="en-US" sz="1200" dirty="0"/>
              <a:t> There are only </a:t>
            </a:r>
            <a:r>
              <a:rPr lang="en-US" sz="1200" b="1" dirty="0"/>
              <a:t>four legitimate high school equivalency tests</a:t>
            </a:r>
            <a:r>
              <a:rPr lang="en-US" sz="1200" dirty="0"/>
              <a:t>. They include GED, </a:t>
            </a:r>
            <a:r>
              <a:rPr lang="en-US" sz="1200" dirty="0" err="1"/>
              <a:t>HiSET</a:t>
            </a:r>
            <a:r>
              <a:rPr lang="en-US" sz="1200" dirty="0"/>
              <a:t>, TASC and, in California, CHSPE. These tests are all in-person, proctored, closed-book tests, given on a specific date. Test-takers must show ID to prove they are the person who signed up to take the test.</a:t>
            </a:r>
          </a:p>
          <a:p>
            <a:pPr>
              <a:spcBef>
                <a:spcPct val="0"/>
              </a:spcBef>
            </a:pPr>
            <a:endParaRPr lang="en-US" sz="1200" dirty="0"/>
          </a:p>
          <a:p>
            <a:pPr>
              <a:spcBef>
                <a:spcPct val="0"/>
              </a:spcBef>
            </a:pPr>
            <a:r>
              <a:rPr lang="en-US" sz="1200" dirty="0"/>
              <a:t>Your </a:t>
            </a:r>
            <a:r>
              <a:rPr lang="en-US" sz="1200" b="1" dirty="0"/>
              <a:t>state department of education </a:t>
            </a:r>
            <a:r>
              <a:rPr lang="en-US" sz="1200" dirty="0"/>
              <a:t>can tell you what tests are accepted in your state, whether any online programs are approved and how to find a legitimate program. Your </a:t>
            </a:r>
            <a:r>
              <a:rPr lang="en-US" sz="1200" b="1" dirty="0"/>
              <a:t>local community colleges </a:t>
            </a:r>
            <a:r>
              <a:rPr lang="en-US" sz="1200" dirty="0"/>
              <a:t>can tell you which states are accepted in your state, how to register, what to study and whether they offer prep classes.</a:t>
            </a:r>
          </a:p>
          <a:p>
            <a:pPr>
              <a:spcBef>
                <a:spcPct val="0"/>
              </a:spcBef>
            </a:pPr>
            <a:endParaRPr lang="en-US" sz="1200" dirty="0"/>
          </a:p>
          <a:p>
            <a:pPr>
              <a:spcBef>
                <a:spcPct val="0"/>
              </a:spcBef>
            </a:pPr>
            <a:r>
              <a:rPr lang="en-US" sz="1200" dirty="0"/>
              <a:t>There are a few </a:t>
            </a:r>
            <a:r>
              <a:rPr lang="en-US" sz="1200" b="1" dirty="0"/>
              <a:t>other options </a:t>
            </a:r>
            <a:r>
              <a:rPr lang="en-US" sz="1200" dirty="0"/>
              <a:t>for earning your equivalency diploma. You can meet high school credit requirements by taking classes at a community college or university extension program. Alternately, some states recognize the National External Diploma Program, which is online and requires monthly in-person evaluations. And some states will accept credits from certain online courses and work skills or certifications. </a:t>
            </a:r>
            <a:endParaRPr lang="en-US" sz="1200" b="1" i="1" dirty="0"/>
          </a:p>
        </p:txBody>
      </p:sp>
      <p:sp>
        <p:nvSpPr>
          <p:cNvPr id="4" name="Slide Number Placeholder 3"/>
          <p:cNvSpPr>
            <a:spLocks noGrp="1"/>
          </p:cNvSpPr>
          <p:nvPr>
            <p:ph type="sldNum" sz="quarter" idx="10"/>
          </p:nvPr>
        </p:nvSpPr>
        <p:spPr/>
        <p:txBody>
          <a:bodyPr/>
          <a:lstStyle/>
          <a:p>
            <a:fld id="{527FBC3B-B2A2-491A-87DE-759D0CB4D4F8}" type="slidenum">
              <a:rPr lang="en-US" smtClean="0"/>
              <a:t>22</a:t>
            </a:fld>
            <a:endParaRPr lang="en-US"/>
          </a:p>
        </p:txBody>
      </p:sp>
    </p:spTree>
    <p:extLst>
      <p:ext uri="{BB962C8B-B14F-4D97-AF65-F5344CB8AC3E}">
        <p14:creationId xmlns:p14="http://schemas.microsoft.com/office/powerpoint/2010/main" val="2424518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9"/>
            <a:ext cx="5852160" cy="4718771"/>
          </a:xfrm>
        </p:spPr>
        <p:txBody>
          <a:bodyPr/>
          <a:lstStyle/>
          <a:p>
            <a:pPr>
              <a:spcBef>
                <a:spcPct val="0"/>
              </a:spcBef>
            </a:pPr>
            <a:r>
              <a:rPr lang="en-US" altLang="en-US" sz="1200" b="1" i="1" dirty="0"/>
              <a:t>Suggested Script:</a:t>
            </a:r>
          </a:p>
          <a:p>
            <a:pPr>
              <a:spcBef>
                <a:spcPct val="0"/>
              </a:spcBef>
            </a:pPr>
            <a:r>
              <a:rPr lang="en-US" sz="1200" dirty="0"/>
              <a:t>As you transition to civilian life, you may want to find a job. Some great resources for veterans to find jobs include:</a:t>
            </a:r>
          </a:p>
          <a:p>
            <a:pPr marL="181225" indent="-181225">
              <a:spcBef>
                <a:spcPct val="0"/>
              </a:spcBef>
              <a:buFont typeface="Arial" panose="020B0604020202020204" pitchFamily="34" charset="0"/>
              <a:buChar char="•"/>
            </a:pPr>
            <a:r>
              <a:rPr lang="en-US" sz="1200" b="1" dirty="0"/>
              <a:t>Military job fairs</a:t>
            </a:r>
            <a:r>
              <a:rPr lang="en-US" sz="1200" dirty="0"/>
              <a:t>, where you can meet employers who hire veterans.</a:t>
            </a:r>
          </a:p>
          <a:p>
            <a:pPr marL="181225" indent="-181225">
              <a:spcBef>
                <a:spcPct val="0"/>
              </a:spcBef>
              <a:buFont typeface="Arial" panose="020B0604020202020204" pitchFamily="34" charset="0"/>
              <a:buChar char="•"/>
            </a:pPr>
            <a:r>
              <a:rPr lang="en-US" sz="1200" dirty="0"/>
              <a:t>The website </a:t>
            </a:r>
            <a:r>
              <a:rPr lang="en-US" sz="1200" b="1" dirty="0"/>
              <a:t>Feds Hire Vets</a:t>
            </a:r>
            <a:r>
              <a:rPr lang="en-US" sz="1200" dirty="0"/>
              <a:t>, which provides information about veterans preferences the federal hiring process and job listings.</a:t>
            </a:r>
          </a:p>
          <a:p>
            <a:pPr marL="181225" indent="-181225">
              <a:spcBef>
                <a:spcPct val="0"/>
              </a:spcBef>
              <a:buFont typeface="Arial" panose="020B0604020202020204" pitchFamily="34" charset="0"/>
              <a:buChar char="•"/>
            </a:pPr>
            <a:r>
              <a:rPr lang="en-US" sz="1200" dirty="0"/>
              <a:t>The </a:t>
            </a:r>
            <a:r>
              <a:rPr lang="en-US" sz="1200" b="1" dirty="0" err="1"/>
              <a:t>CareerOneStop</a:t>
            </a:r>
            <a:r>
              <a:rPr lang="en-US" sz="1200" b="1" dirty="0"/>
              <a:t> website </a:t>
            </a:r>
            <a:r>
              <a:rPr lang="en-US" sz="1200" dirty="0"/>
              <a:t>lists job openings, information in your state’s job bank and available training programs, including programs for veterans and others.</a:t>
            </a:r>
          </a:p>
          <a:p>
            <a:pPr marL="181225" indent="-181225">
              <a:spcBef>
                <a:spcPct val="0"/>
              </a:spcBef>
              <a:buFont typeface="Arial" panose="020B0604020202020204" pitchFamily="34" charset="0"/>
              <a:buChar char="•"/>
            </a:pPr>
            <a:r>
              <a:rPr lang="en-US" sz="1200" dirty="0"/>
              <a:t>Details on federal and postal jobs are at </a:t>
            </a:r>
            <a:r>
              <a:rPr lang="en-US" sz="1200" b="1" dirty="0"/>
              <a:t>usajobs.gov</a:t>
            </a:r>
            <a:r>
              <a:rPr lang="en-US" sz="1200" dirty="0"/>
              <a:t>. Also check out your state’s Department of Labor.</a:t>
            </a:r>
          </a:p>
          <a:p>
            <a:pPr marL="181225" indent="-181225">
              <a:spcBef>
                <a:spcPct val="0"/>
              </a:spcBef>
              <a:buFont typeface="Arial" panose="020B0604020202020204" pitchFamily="34" charset="0"/>
              <a:buChar char="•"/>
            </a:pPr>
            <a:r>
              <a:rPr lang="en-US" sz="1200" dirty="0"/>
              <a:t>Contact your </a:t>
            </a:r>
            <a:r>
              <a:rPr lang="en-US" sz="1200" b="1" dirty="0"/>
              <a:t>installation education office</a:t>
            </a:r>
            <a:r>
              <a:rPr lang="en-US" sz="1200" dirty="0"/>
              <a:t> about programs like Troops to Teachers, a program that helps transitioning servicemembers begin careers as teachers.</a:t>
            </a:r>
          </a:p>
          <a:p>
            <a:pPr marL="181225" indent="-181225">
              <a:spcBef>
                <a:spcPct val="0"/>
              </a:spcBef>
              <a:buFont typeface="Arial" panose="020B0604020202020204" pitchFamily="34" charset="0"/>
              <a:buChar char="•"/>
            </a:pPr>
            <a:endParaRPr lang="en-US" sz="1200" dirty="0"/>
          </a:p>
          <a:p>
            <a:pPr>
              <a:spcBef>
                <a:spcPct val="0"/>
              </a:spcBef>
            </a:pPr>
            <a:r>
              <a:rPr lang="en-US" sz="1200" dirty="0"/>
              <a:t>If you’re thinking about using a job search service, there are several things to keep in mind:</a:t>
            </a:r>
          </a:p>
          <a:p>
            <a:pPr marL="181225" indent="-181225">
              <a:spcBef>
                <a:spcPct val="0"/>
              </a:spcBef>
              <a:buFont typeface="Arial" panose="020B0604020202020204" pitchFamily="34" charset="0"/>
              <a:buChar char="•"/>
            </a:pPr>
            <a:r>
              <a:rPr lang="en-US" sz="1200" dirty="0"/>
              <a:t>Remember – no job service can guarantee you a job, and </a:t>
            </a:r>
            <a:r>
              <a:rPr lang="en-US" sz="1200" b="1" dirty="0"/>
              <a:t>no legitimate job service will promise you a job only if you’ll pay them</a:t>
            </a:r>
            <a:r>
              <a:rPr lang="en-US" sz="1200" dirty="0"/>
              <a:t>. If they do, walk away.</a:t>
            </a:r>
          </a:p>
          <a:p>
            <a:pPr marL="181225" indent="-181225">
              <a:spcBef>
                <a:spcPct val="0"/>
              </a:spcBef>
              <a:buFont typeface="Arial" panose="020B0604020202020204" pitchFamily="34" charset="0"/>
              <a:buChar char="•"/>
            </a:pPr>
            <a:r>
              <a:rPr lang="en-US" sz="1200" b="1" dirty="0"/>
              <a:t>Get all promises and details in writing</a:t>
            </a:r>
            <a:r>
              <a:rPr lang="en-US" sz="1200" dirty="0"/>
              <a:t>, including what you will pay, what you will get, what happens if they don’t find you a job and what their refund policy is.</a:t>
            </a:r>
          </a:p>
          <a:p>
            <a:pPr marL="181225" indent="-181225">
              <a:spcBef>
                <a:spcPct val="0"/>
              </a:spcBef>
              <a:buFont typeface="Arial" panose="020B0604020202020204" pitchFamily="34" charset="0"/>
              <a:buChar char="•"/>
            </a:pPr>
            <a:r>
              <a:rPr lang="en-US" sz="1200" dirty="0"/>
              <a:t>If they won’t give you </a:t>
            </a:r>
            <a:r>
              <a:rPr lang="en-US" sz="1200" b="1" dirty="0"/>
              <a:t>paperwork to review in advance</a:t>
            </a:r>
            <a:r>
              <a:rPr lang="en-US" sz="1200" dirty="0"/>
              <a:t>, walk away.</a:t>
            </a:r>
          </a:p>
          <a:p>
            <a:pPr marL="181225" indent="-181225">
              <a:spcBef>
                <a:spcPct val="0"/>
              </a:spcBef>
              <a:buFont typeface="Arial" panose="020B0604020202020204" pitchFamily="34" charset="0"/>
              <a:buChar char="•"/>
            </a:pPr>
            <a:r>
              <a:rPr lang="en-US" sz="1200" b="1" dirty="0"/>
              <a:t>If the job service finds you a job, check it out</a:t>
            </a:r>
            <a:r>
              <a:rPr lang="en-US" sz="1200" dirty="0"/>
              <a:t>. Does the company exist? Do they indeed have that open position? Are they working with the job service?</a:t>
            </a:r>
          </a:p>
        </p:txBody>
      </p:sp>
      <p:sp>
        <p:nvSpPr>
          <p:cNvPr id="4" name="Slide Number Placeholder 3"/>
          <p:cNvSpPr>
            <a:spLocks noGrp="1"/>
          </p:cNvSpPr>
          <p:nvPr>
            <p:ph type="sldNum" sz="quarter" idx="10"/>
          </p:nvPr>
        </p:nvSpPr>
        <p:spPr/>
        <p:txBody>
          <a:bodyPr/>
          <a:lstStyle/>
          <a:p>
            <a:fld id="{527FBC3B-B2A2-491A-87DE-759D0CB4D4F8}" type="slidenum">
              <a:rPr lang="en-US" smtClean="0"/>
              <a:t>23</a:t>
            </a:fld>
            <a:endParaRPr lang="en-US"/>
          </a:p>
        </p:txBody>
      </p:sp>
    </p:spTree>
    <p:extLst>
      <p:ext uri="{BB962C8B-B14F-4D97-AF65-F5344CB8AC3E}">
        <p14:creationId xmlns:p14="http://schemas.microsoft.com/office/powerpoint/2010/main" val="3682281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689678"/>
          </a:xfrm>
        </p:spPr>
        <p:txBody>
          <a:bodyPr/>
          <a:lstStyle/>
          <a:p>
            <a:pPr>
              <a:spcBef>
                <a:spcPct val="0"/>
              </a:spcBef>
            </a:pPr>
            <a:r>
              <a:rPr lang="en-US" altLang="en-US" sz="1200" b="1" i="1" dirty="0"/>
              <a:t>Suggested Script:</a:t>
            </a:r>
          </a:p>
          <a:p>
            <a:pPr>
              <a:spcBef>
                <a:spcPct val="0"/>
              </a:spcBef>
            </a:pPr>
            <a:r>
              <a:rPr lang="en-US" sz="1200" dirty="0"/>
              <a:t>Can anyone name a franchise?</a:t>
            </a:r>
          </a:p>
          <a:p>
            <a:pPr>
              <a:spcBef>
                <a:spcPct val="0"/>
              </a:spcBef>
            </a:pPr>
            <a:endParaRPr lang="en-US" sz="1200" b="1" dirty="0"/>
          </a:p>
          <a:p>
            <a:pPr>
              <a:spcBef>
                <a:spcPct val="0"/>
              </a:spcBef>
            </a:pPr>
            <a:r>
              <a:rPr lang="en-US" sz="1200" b="1" dirty="0"/>
              <a:t>Franchises</a:t>
            </a:r>
            <a:r>
              <a:rPr lang="en-US" sz="1200" dirty="0"/>
              <a:t> can be a great way to work for yourself. They allow you to buy into a system that’s already developed. This can be great, but it can also limit your choices.</a:t>
            </a:r>
          </a:p>
          <a:p>
            <a:pPr>
              <a:spcBef>
                <a:spcPct val="0"/>
              </a:spcBef>
            </a:pPr>
            <a:endParaRPr lang="en-US" sz="1200" dirty="0"/>
          </a:p>
          <a:p>
            <a:pPr>
              <a:spcBef>
                <a:spcPct val="0"/>
              </a:spcBef>
            </a:pPr>
            <a:r>
              <a:rPr lang="en-US" sz="1200" dirty="0"/>
              <a:t>Before you guy into a franchise, </a:t>
            </a:r>
            <a:r>
              <a:rPr lang="en-US" sz="1200" b="1" dirty="0"/>
              <a:t>do your homework</a:t>
            </a:r>
            <a:r>
              <a:rPr lang="en-US" sz="1200" dirty="0"/>
              <a:t>:</a:t>
            </a:r>
          </a:p>
          <a:p>
            <a:pPr marL="181225" indent="-181225">
              <a:spcBef>
                <a:spcPct val="0"/>
              </a:spcBef>
              <a:buFont typeface="Arial" panose="020B0604020202020204" pitchFamily="34" charset="0"/>
              <a:buChar char="•"/>
            </a:pPr>
            <a:r>
              <a:rPr lang="en-US" sz="1200" dirty="0"/>
              <a:t>Some franchise agreements last for </a:t>
            </a:r>
            <a:r>
              <a:rPr lang="en-US" sz="1200" b="1" dirty="0"/>
              <a:t>5-10 years</a:t>
            </a:r>
            <a:r>
              <a:rPr lang="en-US" sz="1200" dirty="0"/>
              <a:t>. Make sure that you want to stay in one area, in one business for that long.</a:t>
            </a:r>
          </a:p>
          <a:p>
            <a:pPr marL="181225" indent="-181225">
              <a:spcBef>
                <a:spcPct val="0"/>
              </a:spcBef>
              <a:buFont typeface="Arial" panose="020B0604020202020204" pitchFamily="34" charset="0"/>
              <a:buChar char="•"/>
            </a:pPr>
            <a:r>
              <a:rPr lang="en-US" sz="1200" dirty="0"/>
              <a:t>Consider if your </a:t>
            </a:r>
            <a:r>
              <a:rPr lang="en-US" sz="1200" b="1" dirty="0"/>
              <a:t>skills, education and experience </a:t>
            </a:r>
            <a:r>
              <a:rPr lang="en-US" sz="1200" dirty="0"/>
              <a:t>line up well with the business.</a:t>
            </a:r>
          </a:p>
          <a:p>
            <a:pPr marL="181225" indent="-181225">
              <a:spcBef>
                <a:spcPct val="0"/>
              </a:spcBef>
              <a:buFont typeface="Arial" panose="020B0604020202020204" pitchFamily="34" charset="0"/>
              <a:buChar char="•"/>
            </a:pPr>
            <a:r>
              <a:rPr lang="en-US" sz="1200" dirty="0"/>
              <a:t>Think about whether the franchise will help you </a:t>
            </a:r>
            <a:r>
              <a:rPr lang="en-US" sz="1200" b="1" dirty="0"/>
              <a:t>meet your financial goals</a:t>
            </a:r>
            <a:r>
              <a:rPr lang="en-US" sz="1200" dirty="0"/>
              <a:t>.</a:t>
            </a:r>
          </a:p>
          <a:p>
            <a:pPr marL="181225" indent="-181225">
              <a:spcBef>
                <a:spcPct val="0"/>
              </a:spcBef>
              <a:buFont typeface="Arial" panose="020B0604020202020204" pitchFamily="34" charset="0"/>
              <a:buChar char="•"/>
            </a:pPr>
            <a:endParaRPr lang="en-US" sz="1200" dirty="0"/>
          </a:p>
          <a:p>
            <a:pPr>
              <a:spcBef>
                <a:spcPct val="0"/>
              </a:spcBef>
            </a:pPr>
            <a:r>
              <a:rPr lang="en-US" sz="1200" dirty="0"/>
              <a:t>Before you commit, </a:t>
            </a:r>
            <a:r>
              <a:rPr lang="en-US" sz="1200" b="1" dirty="0"/>
              <a:t>talk to a lawyer</a:t>
            </a:r>
            <a:r>
              <a:rPr lang="en-US" sz="1200" dirty="0"/>
              <a:t> to understand your legal obligations </a:t>
            </a:r>
            <a:r>
              <a:rPr lang="en-US" sz="1200" b="1" dirty="0"/>
              <a:t>and an accountant </a:t>
            </a:r>
            <a:r>
              <a:rPr lang="en-US" sz="1200" dirty="0"/>
              <a:t>to develop a business plan. Determine:</a:t>
            </a:r>
          </a:p>
          <a:p>
            <a:pPr marL="181225" indent="-181225">
              <a:spcBef>
                <a:spcPct val="0"/>
              </a:spcBef>
              <a:buFont typeface="Arial" panose="020B0604020202020204" pitchFamily="34" charset="0"/>
              <a:buChar char="•"/>
            </a:pPr>
            <a:r>
              <a:rPr lang="en-US" sz="1200" dirty="0"/>
              <a:t>How much money you can afford to invest.</a:t>
            </a:r>
          </a:p>
          <a:p>
            <a:pPr marL="181225" indent="-181225">
              <a:spcBef>
                <a:spcPct val="0"/>
              </a:spcBef>
              <a:buFont typeface="Arial" panose="020B0604020202020204" pitchFamily="34" charset="0"/>
              <a:buChar char="•"/>
            </a:pPr>
            <a:r>
              <a:rPr lang="en-US" sz="1200" dirty="0"/>
              <a:t>If you need financing and, if so, where you will get it.</a:t>
            </a:r>
          </a:p>
          <a:p>
            <a:pPr marL="181225" indent="-181225">
              <a:spcBef>
                <a:spcPct val="0"/>
              </a:spcBef>
              <a:buFont typeface="Arial" panose="020B0604020202020204" pitchFamily="34" charset="0"/>
              <a:buChar char="•"/>
            </a:pPr>
            <a:r>
              <a:rPr lang="en-US" sz="1200" dirty="0"/>
              <a:t>If you need a specific minimum annual income and how you will get there.</a:t>
            </a:r>
          </a:p>
          <a:p>
            <a:pPr marL="181225" indent="-181225">
              <a:spcBef>
                <a:spcPct val="0"/>
              </a:spcBef>
              <a:buFont typeface="Arial" panose="020B0604020202020204" pitchFamily="34" charset="0"/>
              <a:buChar char="•"/>
            </a:pPr>
            <a:endParaRPr lang="en-US" sz="1200" dirty="0"/>
          </a:p>
          <a:p>
            <a:pPr>
              <a:spcBef>
                <a:spcPct val="0"/>
              </a:spcBef>
            </a:pPr>
            <a:r>
              <a:rPr lang="en-US" sz="1200" dirty="0"/>
              <a:t>Then, make sure the </a:t>
            </a:r>
            <a:r>
              <a:rPr lang="en-US" sz="1200" b="1" dirty="0"/>
              <a:t>paperwork</a:t>
            </a:r>
            <a:r>
              <a:rPr lang="en-US" sz="1200" dirty="0"/>
              <a:t> is in order.</a:t>
            </a:r>
          </a:p>
          <a:p>
            <a:pPr marL="181225" indent="-181225">
              <a:spcBef>
                <a:spcPct val="0"/>
              </a:spcBef>
              <a:buFont typeface="Arial" panose="020B0604020202020204" pitchFamily="34" charset="0"/>
              <a:buChar char="•"/>
            </a:pPr>
            <a:r>
              <a:rPr lang="en-US" sz="1200" dirty="0"/>
              <a:t>At least 14 days before you sign a contract, the franchisor must give you a Franchise Disclosure Document (FDD), which lists key details about the business.</a:t>
            </a:r>
          </a:p>
          <a:p>
            <a:pPr marL="181225" indent="-181225">
              <a:spcBef>
                <a:spcPct val="0"/>
              </a:spcBef>
              <a:buFont typeface="Arial" panose="020B0604020202020204" pitchFamily="34" charset="0"/>
              <a:buChar char="•"/>
            </a:pPr>
            <a:r>
              <a:rPr lang="en-US" sz="1200" dirty="0"/>
              <a:t>Your state may have disclosure laws to protect franchisees. Contact your state Attorney General’s office if the FDD doesn’t include this information.</a:t>
            </a:r>
          </a:p>
          <a:p>
            <a:pPr marL="181225" indent="-181225">
              <a:spcBef>
                <a:spcPct val="0"/>
              </a:spcBef>
              <a:buFont typeface="Arial" panose="020B0604020202020204" pitchFamily="34" charset="0"/>
              <a:buChar char="•"/>
            </a:pPr>
            <a:r>
              <a:rPr lang="en-US" sz="1200" dirty="0"/>
              <a:t>If you don’t get the FDD, you may want to consider another opportunity.</a:t>
            </a: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24</a:t>
            </a:fld>
            <a:endParaRPr lang="en-US"/>
          </a:p>
        </p:txBody>
      </p:sp>
    </p:spTree>
    <p:extLst>
      <p:ext uri="{BB962C8B-B14F-4D97-AF65-F5344CB8AC3E}">
        <p14:creationId xmlns:p14="http://schemas.microsoft.com/office/powerpoint/2010/main" val="2793606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689678"/>
          </a:xfrm>
        </p:spPr>
        <p:txBody>
          <a:bodyPr/>
          <a:lstStyle/>
          <a:p>
            <a:pPr>
              <a:spcBef>
                <a:spcPct val="0"/>
              </a:spcBef>
            </a:pPr>
            <a:r>
              <a:rPr lang="en-US" altLang="en-US" sz="1200" b="1" i="1" dirty="0"/>
              <a:t>Suggested Script:</a:t>
            </a:r>
          </a:p>
          <a:p>
            <a:pPr>
              <a:spcBef>
                <a:spcPct val="0"/>
              </a:spcBef>
            </a:pPr>
            <a:r>
              <a:rPr lang="en-US" sz="1200" dirty="0"/>
              <a:t>Multilevel marketing can seem like appealing ways to make money. It’s important to do your research to make sure you’re not signing up for a pyramid scheme instead.</a:t>
            </a:r>
          </a:p>
          <a:p>
            <a:pPr>
              <a:spcBef>
                <a:spcPct val="0"/>
              </a:spcBef>
            </a:pPr>
            <a:endParaRPr lang="en-US" sz="1200" dirty="0"/>
          </a:p>
          <a:p>
            <a:pPr>
              <a:spcBef>
                <a:spcPct val="0"/>
              </a:spcBef>
            </a:pPr>
            <a:r>
              <a:rPr lang="en-US" sz="1200" dirty="0"/>
              <a:t>Begin by understanding the difference:</a:t>
            </a:r>
          </a:p>
          <a:p>
            <a:pPr marL="181225" indent="-181225">
              <a:spcBef>
                <a:spcPct val="0"/>
              </a:spcBef>
              <a:buFont typeface="Arial" panose="020B0604020202020204" pitchFamily="34" charset="0"/>
              <a:buChar char="•"/>
            </a:pPr>
            <a:r>
              <a:rPr lang="en-US" sz="1200" dirty="0"/>
              <a:t>In </a:t>
            </a:r>
            <a:r>
              <a:rPr lang="en-US" sz="1200" b="1" dirty="0"/>
              <a:t>multilevel marketing</a:t>
            </a:r>
            <a:r>
              <a:rPr lang="en-US" sz="1200" dirty="0"/>
              <a:t>, distributors sell products directly to other people and recruit new distributors. The money you make comes from sales, not recruiting.</a:t>
            </a:r>
          </a:p>
          <a:p>
            <a:pPr marL="181225" indent="-181225">
              <a:spcBef>
                <a:spcPct val="0"/>
              </a:spcBef>
              <a:buFont typeface="Arial" panose="020B0604020202020204" pitchFamily="34" charset="0"/>
              <a:buChar char="•"/>
            </a:pPr>
            <a:r>
              <a:rPr lang="en-US" sz="1200" dirty="0"/>
              <a:t>In </a:t>
            </a:r>
            <a:r>
              <a:rPr lang="en-US" sz="1200" b="1" dirty="0"/>
              <a:t>pyramid schemes</a:t>
            </a:r>
            <a:r>
              <a:rPr lang="en-US" sz="1200" dirty="0"/>
              <a:t>, the money is based on the amount of people you recruit and sales to them. They are illegal because most people involved lose money.</a:t>
            </a:r>
          </a:p>
          <a:p>
            <a:pPr marL="181225" indent="-181225">
              <a:spcBef>
                <a:spcPct val="0"/>
              </a:spcBef>
              <a:buFont typeface="Arial" panose="020B0604020202020204" pitchFamily="34" charset="0"/>
              <a:buChar char="•"/>
            </a:pPr>
            <a:endParaRPr lang="en-US" sz="1200" dirty="0"/>
          </a:p>
          <a:p>
            <a:pPr>
              <a:spcBef>
                <a:spcPct val="0"/>
              </a:spcBef>
            </a:pPr>
            <a:r>
              <a:rPr lang="en-US" sz="1200" dirty="0"/>
              <a:t>Before you sign on, do your research:</a:t>
            </a:r>
          </a:p>
          <a:p>
            <a:pPr marL="181225" indent="-181225">
              <a:spcBef>
                <a:spcPct val="0"/>
              </a:spcBef>
              <a:buFont typeface="Arial" panose="020B0604020202020204" pitchFamily="34" charset="0"/>
              <a:buChar char="•"/>
            </a:pPr>
            <a:r>
              <a:rPr lang="en-US" sz="1200" dirty="0"/>
              <a:t>Ask the person who is sponsoring you to provide all the </a:t>
            </a:r>
            <a:r>
              <a:rPr lang="en-US" sz="1200" b="1" dirty="0"/>
              <a:t>details in writing </a:t>
            </a:r>
            <a:r>
              <a:rPr lang="en-US" sz="1200" dirty="0"/>
              <a:t>– how you will be paid, any potential expenses (such as samples and marketing materials) and the refund policy on unused and unsold products.</a:t>
            </a:r>
          </a:p>
          <a:p>
            <a:pPr marL="181225" indent="-181225">
              <a:spcBef>
                <a:spcPct val="0"/>
              </a:spcBef>
              <a:buFont typeface="Arial" panose="020B0604020202020204" pitchFamily="34" charset="0"/>
              <a:buChar char="•"/>
            </a:pPr>
            <a:r>
              <a:rPr lang="en-US" sz="1200" b="1" dirty="0"/>
              <a:t>Ask current and former distributors questions</a:t>
            </a:r>
            <a:r>
              <a:rPr lang="en-US" sz="1200" dirty="0"/>
              <a:t> such as:</a:t>
            </a:r>
          </a:p>
          <a:p>
            <a:pPr marL="664488" lvl="1" indent="-181225">
              <a:spcBef>
                <a:spcPct val="0"/>
              </a:spcBef>
              <a:buFont typeface="Arial" panose="020B0604020202020204" pitchFamily="34" charset="0"/>
              <a:buChar char="•"/>
            </a:pPr>
            <a:r>
              <a:rPr lang="en-US" sz="1200" dirty="0"/>
              <a:t>What are your annual sales, expenses and profit? </a:t>
            </a:r>
          </a:p>
          <a:p>
            <a:pPr marL="664488" lvl="1" indent="-181225">
              <a:spcBef>
                <a:spcPct val="0"/>
              </a:spcBef>
              <a:buFont typeface="Arial" panose="020B0604020202020204" pitchFamily="34" charset="0"/>
              <a:buChar char="•"/>
            </a:pPr>
            <a:r>
              <a:rPr lang="en-US" sz="1200" dirty="0"/>
              <a:t>What percentage of the money you made came from recruiting others and selling them inventory to get started?</a:t>
            </a:r>
          </a:p>
          <a:p>
            <a:pPr marL="664488" lvl="1" indent="-181225">
              <a:spcBef>
                <a:spcPct val="0"/>
              </a:spcBef>
              <a:buFont typeface="Arial" panose="020B0604020202020204" pitchFamily="34" charset="0"/>
              <a:buChar char="•"/>
            </a:pPr>
            <a:r>
              <a:rPr lang="en-US" sz="1200" dirty="0"/>
              <a:t>How long have you been in business? How long did it take to make money?</a:t>
            </a:r>
          </a:p>
          <a:p>
            <a:pPr marL="664488" lvl="1" indent="-181225">
              <a:spcBef>
                <a:spcPct val="0"/>
              </a:spcBef>
              <a:buFont typeface="Arial" panose="020B0604020202020204" pitchFamily="34" charset="0"/>
              <a:buChar char="•"/>
            </a:pPr>
            <a:r>
              <a:rPr lang="en-US" sz="1200" dirty="0"/>
              <a:t>How many people have you recruited?</a:t>
            </a:r>
          </a:p>
          <a:p>
            <a:pPr marL="181225" indent="-181225">
              <a:spcBef>
                <a:spcPct val="0"/>
              </a:spcBef>
              <a:buFont typeface="Arial" panose="020B0604020202020204" pitchFamily="34" charset="0"/>
              <a:buChar char="•"/>
            </a:pPr>
            <a:r>
              <a:rPr lang="en-US" sz="1200" b="1" dirty="0"/>
              <a:t>Search online </a:t>
            </a:r>
            <a:r>
              <a:rPr lang="en-US" sz="1200" dirty="0"/>
              <a:t>to see the company’s reputation. Use the company’s name and words like, “review,” “complaint,” “pyramid,” or “scam.”</a:t>
            </a:r>
          </a:p>
          <a:p>
            <a:pPr marL="181225" indent="-181225">
              <a:spcBef>
                <a:spcPct val="0"/>
              </a:spcBef>
              <a:buFont typeface="Arial" panose="020B0604020202020204" pitchFamily="34" charset="0"/>
              <a:buChar char="•"/>
            </a:pPr>
            <a:r>
              <a:rPr lang="en-US" sz="1200" b="1" dirty="0"/>
              <a:t>Look for common signs </a:t>
            </a:r>
            <a:r>
              <a:rPr lang="en-US" sz="1200" dirty="0"/>
              <a:t>of a pyramid scheme. Do distributors sell most of their product to other distributors? Do they make money from recruiting others?</a:t>
            </a: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25</a:t>
            </a:fld>
            <a:endParaRPr lang="en-US"/>
          </a:p>
        </p:txBody>
      </p:sp>
    </p:spTree>
    <p:extLst>
      <p:ext uri="{BB962C8B-B14F-4D97-AF65-F5344CB8AC3E}">
        <p14:creationId xmlns:p14="http://schemas.microsoft.com/office/powerpoint/2010/main" val="2304053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8"/>
            <a:ext cx="5852160" cy="4631488"/>
          </a:xfrm>
        </p:spPr>
        <p:txBody>
          <a:bodyPr/>
          <a:lstStyle/>
          <a:p>
            <a:pPr>
              <a:spcBef>
                <a:spcPct val="0"/>
              </a:spcBef>
            </a:pPr>
            <a:r>
              <a:rPr lang="en-US" altLang="en-US" sz="1200" b="1" i="1" dirty="0"/>
              <a:t>Suggested Script:</a:t>
            </a:r>
          </a:p>
          <a:p>
            <a:pPr>
              <a:spcBef>
                <a:spcPct val="0"/>
              </a:spcBef>
            </a:pPr>
            <a:r>
              <a:rPr lang="en-US" sz="1200" dirty="0"/>
              <a:t>Credit can be a great tool for helping you achieve your financial goals. But it has to be used responsibly, or else debt can becom</a:t>
            </a:r>
            <a:r>
              <a:rPr lang="en-US" sz="1200" dirty="0"/>
              <a:t>e a big problem.</a:t>
            </a:r>
            <a:endParaRPr lang="en-US" altLang="en-US" sz="1200" dirty="0"/>
          </a:p>
          <a:p>
            <a:endParaRPr lang="en-US" sz="1200" dirty="0"/>
          </a:p>
          <a:p>
            <a:r>
              <a:rPr lang="en-US" sz="1200" dirty="0"/>
              <a:t>Today, we will learn about </a:t>
            </a:r>
            <a:r>
              <a:rPr lang="en-US" sz="1200" b="1" dirty="0"/>
              <a:t>[PRESENTER: CUSTOMIZE TO SUIT THE TOPICS YOU WILL COVER] </a:t>
            </a:r>
            <a:r>
              <a:rPr lang="en-US" sz="1200" dirty="0"/>
              <a:t>borrowing money – specifically, how to use credit and tips for dealing with debt.</a:t>
            </a:r>
            <a:endParaRPr lang="en-US" sz="1200" b="1" dirty="0"/>
          </a:p>
        </p:txBody>
      </p:sp>
      <p:sp>
        <p:nvSpPr>
          <p:cNvPr id="4" name="Slide Number Placeholder 3"/>
          <p:cNvSpPr>
            <a:spLocks noGrp="1"/>
          </p:cNvSpPr>
          <p:nvPr>
            <p:ph type="sldNum" sz="quarter" idx="10"/>
          </p:nvPr>
        </p:nvSpPr>
        <p:spPr/>
        <p:txBody>
          <a:bodyPr/>
          <a:lstStyle/>
          <a:p>
            <a:fld id="{527FBC3B-B2A2-491A-87DE-759D0CB4D4F8}" type="slidenum">
              <a:rPr lang="en-US" smtClean="0"/>
              <a:t>26</a:t>
            </a:fld>
            <a:endParaRPr lang="en-US"/>
          </a:p>
        </p:txBody>
      </p:sp>
    </p:spTree>
    <p:extLst>
      <p:ext uri="{BB962C8B-B14F-4D97-AF65-F5344CB8AC3E}">
        <p14:creationId xmlns:p14="http://schemas.microsoft.com/office/powerpoint/2010/main" val="3307767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689678"/>
          </a:xfrm>
        </p:spPr>
        <p:txBody>
          <a:bodyPr/>
          <a:lstStyle/>
          <a:p>
            <a:pPr>
              <a:spcBef>
                <a:spcPct val="0"/>
              </a:spcBef>
            </a:pPr>
            <a:r>
              <a:rPr lang="en-US" altLang="en-US" sz="1200" b="1" i="1" dirty="0"/>
              <a:t>Suggested Script:</a:t>
            </a:r>
          </a:p>
          <a:p>
            <a:pPr>
              <a:spcBef>
                <a:spcPct val="0"/>
              </a:spcBef>
            </a:pPr>
            <a:endParaRPr lang="en-US" altLang="en-US" sz="1200" b="1" i="1" dirty="0"/>
          </a:p>
          <a:p>
            <a:pPr>
              <a:spcBef>
                <a:spcPct val="0"/>
              </a:spcBef>
            </a:pPr>
            <a:r>
              <a:rPr lang="en-US" altLang="en-US" sz="1200" dirty="0"/>
              <a:t>Anyone here have a credit card?  Right, lots of us use credit.</a:t>
            </a:r>
          </a:p>
          <a:p>
            <a:pPr>
              <a:spcBef>
                <a:spcPct val="0"/>
              </a:spcBef>
            </a:pPr>
            <a:endParaRPr lang="en-US" altLang="en-US" sz="1200" b="1" dirty="0"/>
          </a:p>
          <a:p>
            <a:pPr>
              <a:spcBef>
                <a:spcPct val="0"/>
              </a:spcBef>
            </a:pPr>
            <a:r>
              <a:rPr lang="en-US" sz="1200" b="1" dirty="0"/>
              <a:t>Credit cards can be helpful tools, but buying now and paying later can add up</a:t>
            </a:r>
            <a:r>
              <a:rPr lang="en-US" sz="1200" dirty="0"/>
              <a:t>. If you carry a balance on your credit card from month to month, you’ll pay interest on that balance every month. If you ever miss a payment, your interest rate will go up, so you’ll pay even more.</a:t>
            </a:r>
          </a:p>
          <a:p>
            <a:pPr>
              <a:spcBef>
                <a:spcPct val="0"/>
              </a:spcBef>
            </a:pPr>
            <a:endParaRPr lang="en-US" sz="1200" dirty="0"/>
          </a:p>
          <a:p>
            <a:pPr>
              <a:spcBef>
                <a:spcPct val="0"/>
              </a:spcBef>
            </a:pPr>
            <a:r>
              <a:rPr lang="en-US" sz="1200" dirty="0"/>
              <a:t>If you decide to get a credit card, </a:t>
            </a:r>
            <a:r>
              <a:rPr lang="en-US" sz="1200" b="1" dirty="0"/>
              <a:t>compare at least three </a:t>
            </a:r>
            <a:r>
              <a:rPr lang="en-US" sz="1200" dirty="0"/>
              <a:t>different ones. Look at:</a:t>
            </a:r>
          </a:p>
          <a:p>
            <a:pPr marL="181225" indent="-181225">
              <a:spcBef>
                <a:spcPct val="0"/>
              </a:spcBef>
              <a:buFont typeface="Arial" panose="020B0604020202020204" pitchFamily="34" charset="0"/>
              <a:buChar char="•"/>
            </a:pPr>
            <a:r>
              <a:rPr lang="en-US" sz="1200" dirty="0"/>
              <a:t>The fees, including the annual fee (which is how much you pay to use the card each year), late fees and over-limit fees.</a:t>
            </a:r>
          </a:p>
          <a:p>
            <a:pPr marL="181225" indent="-181225">
              <a:spcBef>
                <a:spcPct val="0"/>
              </a:spcBef>
              <a:buFont typeface="Arial" panose="020B0604020202020204" pitchFamily="34" charset="0"/>
              <a:buChar char="•"/>
            </a:pPr>
            <a:r>
              <a:rPr lang="en-US" sz="1200" dirty="0"/>
              <a:t>The annual percentage rate, or APR, which is the cost of credit expressed as a yearly rate.</a:t>
            </a:r>
          </a:p>
          <a:p>
            <a:pPr marL="181225" indent="-181225">
              <a:spcBef>
                <a:spcPct val="0"/>
              </a:spcBef>
              <a:buFont typeface="Arial" panose="020B0604020202020204" pitchFamily="34" charset="0"/>
              <a:buChar char="•"/>
            </a:pPr>
            <a:r>
              <a:rPr lang="en-US" sz="1200" dirty="0"/>
              <a:t>How much interest you pay in a year on balances you carry over each month. The higher the APR, the more you’ll pay.</a:t>
            </a:r>
          </a:p>
          <a:p>
            <a:pPr marL="181225" indent="-181225">
              <a:spcBef>
                <a:spcPct val="0"/>
              </a:spcBef>
              <a:buFont typeface="Arial" panose="020B0604020202020204" pitchFamily="34" charset="0"/>
              <a:buChar char="•"/>
            </a:pPr>
            <a:r>
              <a:rPr lang="en-US" sz="1200" dirty="0"/>
              <a:t>The grace period, which is the time between when you spend the money and when the card company charges you interest. Look for at least 25 days.</a:t>
            </a:r>
          </a:p>
          <a:p>
            <a:pPr marL="181225" indent="-181225">
              <a:spcBef>
                <a:spcPct val="0"/>
              </a:spcBef>
              <a:buFont typeface="Arial" panose="020B0604020202020204" pitchFamily="34" charset="0"/>
              <a:buChar char="•"/>
            </a:pPr>
            <a:r>
              <a:rPr lang="en-US" sz="1200" dirty="0"/>
              <a:t>Other incentives, like airline miles, cash back or charitable donations.</a:t>
            </a:r>
          </a:p>
          <a:p>
            <a:pPr marL="181225" indent="-181225">
              <a:spcBef>
                <a:spcPct val="0"/>
              </a:spcBef>
              <a:buFont typeface="Arial" panose="020B0604020202020204" pitchFamily="34" charset="0"/>
              <a:buChar char="•"/>
            </a:pPr>
            <a:endParaRPr lang="en-US" sz="1200" dirty="0"/>
          </a:p>
          <a:p>
            <a:pPr>
              <a:spcBef>
                <a:spcPct val="0"/>
              </a:spcBef>
            </a:pPr>
            <a:r>
              <a:rPr lang="en-US" sz="1200" dirty="0"/>
              <a:t>Once you’ve chosen and have begun using your card, </a:t>
            </a:r>
            <a:r>
              <a:rPr lang="en-US" sz="1200" b="1" dirty="0"/>
              <a:t>try to pay your whole bill every month</a:t>
            </a:r>
            <a:r>
              <a:rPr lang="en-US" sz="1200" dirty="0"/>
              <a:t>. That will help you avoid interest charges and build a strong credit history. If you can’t pay in full, </a:t>
            </a:r>
            <a:r>
              <a:rPr lang="en-US" sz="1200" b="1" dirty="0"/>
              <a:t>make at least the minimum payment </a:t>
            </a:r>
            <a:r>
              <a:rPr lang="en-US" sz="1200" dirty="0"/>
              <a:t>by the due date.</a:t>
            </a:r>
          </a:p>
          <a:p>
            <a:pPr>
              <a:spcBef>
                <a:spcPct val="0"/>
              </a:spcBef>
            </a:pPr>
            <a:endParaRPr lang="en-US" sz="1200" dirty="0"/>
          </a:p>
          <a:p>
            <a:pPr>
              <a:spcBef>
                <a:spcPct val="0"/>
              </a:spcBef>
            </a:pPr>
            <a:r>
              <a:rPr lang="en-US" sz="1200" b="1" dirty="0"/>
              <a:t>Think carefully about how many credit cards you choose to have</a:t>
            </a:r>
            <a:r>
              <a:rPr lang="en-US" sz="1200" dirty="0"/>
              <a:t>. Using them responsibly helps build your credit record, but a larger number can make it more tempting to spend more than you can afford or manage.</a:t>
            </a:r>
          </a:p>
          <a:p>
            <a:pPr marL="181225" indent="-181225">
              <a:spcBef>
                <a:spcPct val="0"/>
              </a:spcBef>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27</a:t>
            </a:fld>
            <a:endParaRPr lang="en-US"/>
          </a:p>
        </p:txBody>
      </p:sp>
    </p:spTree>
    <p:extLst>
      <p:ext uri="{BB962C8B-B14F-4D97-AF65-F5344CB8AC3E}">
        <p14:creationId xmlns:p14="http://schemas.microsoft.com/office/powerpoint/2010/main" val="4089708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sz="1200" b="1" dirty="0"/>
              <a:t>Prepaid cards are </a:t>
            </a:r>
            <a:r>
              <a:rPr lang="en-US" sz="1200" b="1" dirty="0"/>
              <a:t>cards you that you buy and add money to.  You uses them until the money is gone, or longer if he card has overdraft protections. </a:t>
            </a:r>
            <a:r>
              <a:rPr lang="en-US" sz="1200" dirty="0"/>
              <a:t>Then you can use the card to spend up to that amount.</a:t>
            </a:r>
          </a:p>
          <a:p>
            <a:pPr>
              <a:spcBef>
                <a:spcPct val="0"/>
              </a:spcBef>
            </a:pPr>
            <a:endParaRPr lang="en-US" sz="1200" dirty="0"/>
          </a:p>
          <a:p>
            <a:pPr>
              <a:spcBef>
                <a:spcPct val="0"/>
              </a:spcBef>
            </a:pPr>
            <a:r>
              <a:rPr lang="en-US" sz="1200" dirty="0"/>
              <a:t>Before using prepaid cards, consider the </a:t>
            </a:r>
            <a:r>
              <a:rPr lang="en-US" sz="1200" b="1" dirty="0"/>
              <a:t>pros and cons</a:t>
            </a:r>
            <a:r>
              <a:rPr lang="en-US" sz="1200" dirty="0"/>
              <a:t>:</a:t>
            </a:r>
          </a:p>
          <a:p>
            <a:pPr marL="181225" indent="-181225">
              <a:spcBef>
                <a:spcPct val="0"/>
              </a:spcBef>
              <a:buFont typeface="Arial" panose="020B0604020202020204" pitchFamily="34" charset="0"/>
              <a:buChar char="•"/>
            </a:pPr>
            <a:r>
              <a:rPr lang="en-US" sz="1200" dirty="0"/>
              <a:t>The pros include that you don’t need a bank account or good credit to get and use a prepaid debit card. Some cards have overdraft features. But if your card doesn’t have these features, be careful of overspending; overdrafts can cause unexpected problems and additional fees.</a:t>
            </a:r>
          </a:p>
          <a:p>
            <a:pPr marL="181225" indent="-181225">
              <a:spcBef>
                <a:spcPct val="0"/>
              </a:spcBef>
              <a:buFont typeface="Arial" panose="020B0604020202020204" pitchFamily="34" charset="0"/>
              <a:buChar char="•"/>
            </a:pPr>
            <a:r>
              <a:rPr lang="en-US" sz="1200" dirty="0"/>
              <a:t>The cons include that it doesn’t help you build your credit history, and the fees to use these cards can be high.</a:t>
            </a:r>
          </a:p>
          <a:p>
            <a:pPr marL="181225" indent="-181225">
              <a:spcBef>
                <a:spcPct val="0"/>
              </a:spcBef>
              <a:buFont typeface="Arial" panose="020B0604020202020204" pitchFamily="34" charset="0"/>
              <a:buChar char="•"/>
            </a:pPr>
            <a:endParaRPr lang="en-US" sz="1200" dirty="0"/>
          </a:p>
          <a:p>
            <a:pPr>
              <a:spcBef>
                <a:spcPct val="0"/>
              </a:spcBef>
            </a:pPr>
            <a:r>
              <a:rPr lang="en-US" sz="1200" dirty="0"/>
              <a:t>If you decide to use prepaid cards:</a:t>
            </a:r>
          </a:p>
          <a:p>
            <a:pPr marL="181225" indent="-181225">
              <a:spcBef>
                <a:spcPct val="0"/>
              </a:spcBef>
              <a:buFont typeface="Arial" panose="020B0604020202020204" pitchFamily="34" charset="0"/>
              <a:buChar char="•"/>
            </a:pPr>
            <a:r>
              <a:rPr lang="en-US" sz="1200" b="1" dirty="0"/>
              <a:t>Shop around </a:t>
            </a:r>
            <a:r>
              <a:rPr lang="en-US" sz="1200" dirty="0"/>
              <a:t>before you pick a card. Look at what the fees are, what happens if you lose the card or it’s stolen, and whether the money you put on the card earns interest.</a:t>
            </a:r>
          </a:p>
          <a:p>
            <a:pPr marL="181225" indent="-181225">
              <a:spcBef>
                <a:spcPct val="0"/>
              </a:spcBef>
              <a:buFont typeface="Arial" panose="020B0604020202020204" pitchFamily="34" charset="0"/>
              <a:buChar char="•"/>
            </a:pPr>
            <a:r>
              <a:rPr lang="en-US" sz="1200" dirty="0"/>
              <a:t>Also, </a:t>
            </a:r>
            <a:r>
              <a:rPr lang="en-US" sz="1200" b="1" dirty="0"/>
              <a:t>compare prepaid debit cards </a:t>
            </a:r>
            <a:r>
              <a:rPr lang="en-US" sz="1200" dirty="0"/>
              <a:t>to the cards that you can get with your checking account at a bank or credit union. Look at all the details and decide which is the best option for you.</a:t>
            </a:r>
          </a:p>
          <a:p>
            <a:pPr marL="181225" indent="-181225">
              <a:spcBef>
                <a:spcPct val="0"/>
              </a:spcBef>
              <a:buFont typeface="Arial" panose="020B0604020202020204" pitchFamily="34" charset="0"/>
              <a:buChar char="•"/>
            </a:pPr>
            <a:r>
              <a:rPr lang="en-US" sz="1200" dirty="0"/>
              <a:t>Also, </a:t>
            </a:r>
            <a:r>
              <a:rPr lang="en-US" sz="1200" b="1" dirty="0"/>
              <a:t>know the protections and pitfalls </a:t>
            </a:r>
            <a:r>
              <a:rPr lang="en-US" sz="1200" dirty="0"/>
              <a:t>before you pick a card. Some prepaid cards offer consumer protections but most do not.</a:t>
            </a:r>
          </a:p>
        </p:txBody>
      </p:sp>
      <p:sp>
        <p:nvSpPr>
          <p:cNvPr id="4" name="Slide Number Placeholder 3"/>
          <p:cNvSpPr>
            <a:spLocks noGrp="1"/>
          </p:cNvSpPr>
          <p:nvPr>
            <p:ph type="sldNum" sz="quarter" idx="10"/>
          </p:nvPr>
        </p:nvSpPr>
        <p:spPr/>
        <p:txBody>
          <a:bodyPr/>
          <a:lstStyle/>
          <a:p>
            <a:fld id="{527FBC3B-B2A2-491A-87DE-759D0CB4D4F8}" type="slidenum">
              <a:rPr lang="en-US" smtClean="0"/>
              <a:t>28</a:t>
            </a:fld>
            <a:endParaRPr lang="en-US"/>
          </a:p>
        </p:txBody>
      </p:sp>
    </p:spTree>
    <p:extLst>
      <p:ext uri="{BB962C8B-B14F-4D97-AF65-F5344CB8AC3E}">
        <p14:creationId xmlns:p14="http://schemas.microsoft.com/office/powerpoint/2010/main" val="3015928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sz="1200" dirty="0"/>
              <a:t>Your credit report tells businesses </a:t>
            </a:r>
            <a:r>
              <a:rPr lang="en-US" sz="1200" b="1" dirty="0"/>
              <a:t>how much money you owe</a:t>
            </a:r>
            <a:r>
              <a:rPr lang="en-US" sz="1200" dirty="0"/>
              <a:t>, and </a:t>
            </a:r>
            <a:r>
              <a:rPr lang="en-US" sz="1200" b="1" dirty="0"/>
              <a:t>how you pay your bills</a:t>
            </a:r>
            <a:r>
              <a:rPr lang="en-US" sz="1200" dirty="0"/>
              <a:t>. They then use that information to make decisions on important things like </a:t>
            </a:r>
            <a:r>
              <a:rPr lang="en-US" sz="1200" b="1" dirty="0"/>
              <a:t>loans, security clearances, jobs, insurance, apartments, credit cards and mortgages</a:t>
            </a:r>
            <a:r>
              <a:rPr lang="en-US" sz="1200" dirty="0"/>
              <a:t>. Whether you can get these things, and the rates you are offered, depend on whether you have good or bad credit.</a:t>
            </a:r>
          </a:p>
          <a:p>
            <a:pPr>
              <a:spcBef>
                <a:spcPct val="0"/>
              </a:spcBef>
            </a:pPr>
            <a:endParaRPr lang="en-US" sz="1200" dirty="0"/>
          </a:p>
          <a:p>
            <a:pPr>
              <a:spcBef>
                <a:spcPct val="0"/>
              </a:spcBef>
            </a:pPr>
            <a:r>
              <a:rPr lang="en-US" sz="1200" dirty="0"/>
              <a:t>To manage your credit, it’s important to know what your history looks like.</a:t>
            </a:r>
          </a:p>
          <a:p>
            <a:pPr marL="181225" indent="-181225">
              <a:spcBef>
                <a:spcPct val="0"/>
              </a:spcBef>
              <a:buFont typeface="Arial" panose="020B0604020202020204" pitchFamily="34" charset="0"/>
              <a:buChar char="•"/>
            </a:pPr>
            <a:r>
              <a:rPr lang="en-US" sz="1200" dirty="0"/>
              <a:t>Begin by </a:t>
            </a:r>
            <a:r>
              <a:rPr lang="en-US" sz="1200" b="1" dirty="0"/>
              <a:t>getting your credit report from AnnualCreditReport.com</a:t>
            </a:r>
            <a:r>
              <a:rPr lang="en-US" sz="1200" dirty="0"/>
              <a:t>. After answering some questions, you’ll be able to choose from three credit reporting companies to get your report. Any one is fine, and you can get one free report from each company every year. Consider spreading them out so you get 1 report every four months. </a:t>
            </a:r>
          </a:p>
          <a:p>
            <a:pPr marL="181225" indent="-181225">
              <a:spcBef>
                <a:spcPct val="0"/>
              </a:spcBef>
              <a:buFont typeface="Arial" panose="020B0604020202020204" pitchFamily="34" charset="0"/>
              <a:buChar char="•"/>
            </a:pPr>
            <a:r>
              <a:rPr lang="en-US" sz="1200" dirty="0"/>
              <a:t>Then, </a:t>
            </a:r>
            <a:r>
              <a:rPr lang="en-US" sz="1200" b="1" dirty="0"/>
              <a:t>read the report and look for things that are incorrect</a:t>
            </a:r>
            <a:r>
              <a:rPr lang="en-US" sz="1200" dirty="0"/>
              <a:t>. If you find something wrong, send a letter to the credit reporting company asking them to fix it. Send proof, like a copy of a bill that shows the right information. The companies are required to respond.</a:t>
            </a:r>
          </a:p>
          <a:p>
            <a:pPr marL="181225" indent="-181225">
              <a:spcBef>
                <a:spcPct val="0"/>
              </a:spcBef>
              <a:buFont typeface="Arial" panose="020B0604020202020204" pitchFamily="34" charset="0"/>
              <a:buChar char="•"/>
            </a:pPr>
            <a:r>
              <a:rPr lang="en-US" sz="1200" dirty="0"/>
              <a:t>Another important piece of information is your </a:t>
            </a:r>
            <a:r>
              <a:rPr lang="en-US" sz="1200" b="1" dirty="0"/>
              <a:t>FICO credit score</a:t>
            </a:r>
            <a:r>
              <a:rPr lang="en-US" sz="1200" dirty="0"/>
              <a:t>, which is a number that creditors </a:t>
            </a:r>
            <a:r>
              <a:rPr lang="en-US" sz="1200" dirty="0"/>
              <a:t>use to help determine whether to give you </a:t>
            </a:r>
            <a:r>
              <a:rPr lang="en-US" sz="1200" dirty="0"/>
              <a:t>credit. Your Personal Financial Manager (PFM) can help you get this for free through the FINRA Investor Education Foundation.</a:t>
            </a: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29</a:t>
            </a:fld>
            <a:endParaRPr lang="en-US"/>
          </a:p>
        </p:txBody>
      </p:sp>
    </p:spTree>
    <p:extLst>
      <p:ext uri="{BB962C8B-B14F-4D97-AF65-F5344CB8AC3E}">
        <p14:creationId xmlns:p14="http://schemas.microsoft.com/office/powerpoint/2010/main" val="151433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616941"/>
          </a:xfrm>
        </p:spPr>
        <p:txBody>
          <a:bodyPr/>
          <a:lstStyle/>
          <a:p>
            <a:pPr>
              <a:spcBef>
                <a:spcPct val="0"/>
              </a:spcBef>
            </a:pPr>
            <a:r>
              <a:rPr lang="en-US" altLang="en-US" sz="1200" b="1" i="1" dirty="0"/>
              <a:t>Suggested Script:</a:t>
            </a:r>
          </a:p>
          <a:p>
            <a:pPr>
              <a:spcBef>
                <a:spcPct val="0"/>
              </a:spcBef>
            </a:pPr>
            <a:r>
              <a:rPr lang="en-US" altLang="en-US" sz="1200" dirty="0"/>
              <a:t>Spending money is a fact of life. But i</a:t>
            </a:r>
            <a:r>
              <a:rPr lang="en-US" sz="1200" dirty="0"/>
              <a:t>t’s best to do this in a way that is carefully researched and planned out. When you know where your money is going, you have the power. </a:t>
            </a:r>
          </a:p>
          <a:p>
            <a:endParaRPr lang="en-US" sz="1200" dirty="0"/>
          </a:p>
          <a:p>
            <a:r>
              <a:rPr lang="en-US" sz="1200" dirty="0"/>
              <a:t>Today, we will learn about </a:t>
            </a:r>
            <a:r>
              <a:rPr lang="en-US" sz="1200" b="1" dirty="0"/>
              <a:t>[PRESENTER: CUSTOMIZE TO SUIT THE TOPICS YOU WILL COVER] </a:t>
            </a:r>
            <a:r>
              <a:rPr lang="en-US" sz="1200" dirty="0"/>
              <a:t>people who are available to help you plan your spending, how to create and manage a budget and how to shop smart for purchases ranging from small to large.</a:t>
            </a:r>
            <a:endParaRPr lang="en-US" sz="1200" b="1" dirty="0"/>
          </a:p>
        </p:txBody>
      </p:sp>
      <p:sp>
        <p:nvSpPr>
          <p:cNvPr id="4" name="Slide Number Placeholder 3"/>
          <p:cNvSpPr>
            <a:spLocks noGrp="1"/>
          </p:cNvSpPr>
          <p:nvPr>
            <p:ph type="sldNum" sz="quarter" idx="10"/>
          </p:nvPr>
        </p:nvSpPr>
        <p:spPr/>
        <p:txBody>
          <a:bodyPr/>
          <a:lstStyle/>
          <a:p>
            <a:fld id="{527FBC3B-B2A2-491A-87DE-759D0CB4D4F8}" type="slidenum">
              <a:rPr lang="en-US" smtClean="0"/>
              <a:t>3</a:t>
            </a:fld>
            <a:endParaRPr lang="en-US"/>
          </a:p>
        </p:txBody>
      </p:sp>
    </p:spTree>
    <p:extLst>
      <p:ext uri="{BB962C8B-B14F-4D97-AF65-F5344CB8AC3E}">
        <p14:creationId xmlns:p14="http://schemas.microsoft.com/office/powerpoint/2010/main" val="2161685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sz="1200" b="1" dirty="0"/>
              <a:t>People with no credit or bad credit can face challenges </a:t>
            </a:r>
            <a:r>
              <a:rPr lang="en-US" sz="1200" dirty="0"/>
              <a:t>with borrowing money or getting security clearances, jobs, apartments and insurance. The good news, though, is that you can always improve your credit rating. Here’s how.</a:t>
            </a:r>
          </a:p>
          <a:p>
            <a:pPr>
              <a:spcBef>
                <a:spcPct val="0"/>
              </a:spcBef>
            </a:pPr>
            <a:endParaRPr lang="en-US" sz="1200" dirty="0"/>
          </a:p>
          <a:p>
            <a:pPr>
              <a:spcBef>
                <a:spcPct val="0"/>
              </a:spcBef>
            </a:pPr>
            <a:r>
              <a:rPr lang="en-US" sz="1200" dirty="0"/>
              <a:t>If you have </a:t>
            </a:r>
            <a:r>
              <a:rPr lang="en-US" sz="1200" b="1" dirty="0"/>
              <a:t>no credit history</a:t>
            </a:r>
            <a:r>
              <a:rPr lang="en-US" sz="1200" dirty="0"/>
              <a:t>, there are steps you can take to build a good one:</a:t>
            </a:r>
          </a:p>
          <a:p>
            <a:pPr marL="181225" indent="-181225">
              <a:spcBef>
                <a:spcPct val="0"/>
              </a:spcBef>
              <a:buFont typeface="Arial" panose="020B0604020202020204" pitchFamily="34" charset="0"/>
              <a:buChar char="•"/>
            </a:pPr>
            <a:r>
              <a:rPr lang="en-US" sz="1200" dirty="0"/>
              <a:t>First, make sure that you </a:t>
            </a:r>
            <a:r>
              <a:rPr lang="en-US" sz="1200" b="1" dirty="0"/>
              <a:t>pay your bills </a:t>
            </a:r>
            <a:r>
              <a:rPr lang="en-US" sz="1200" dirty="0"/>
              <a:t>– especially mortgage, car and credit card payments – </a:t>
            </a:r>
            <a:r>
              <a:rPr lang="en-US" sz="1200" b="1" dirty="0"/>
              <a:t>when they’re due</a:t>
            </a:r>
            <a:r>
              <a:rPr lang="en-US" sz="1200" dirty="0"/>
              <a:t>. </a:t>
            </a:r>
          </a:p>
          <a:p>
            <a:pPr marL="181225" indent="-181225">
              <a:spcBef>
                <a:spcPct val="0"/>
              </a:spcBef>
              <a:buFont typeface="Arial" panose="020B0604020202020204" pitchFamily="34" charset="0"/>
              <a:buChar char="•"/>
            </a:pPr>
            <a:r>
              <a:rPr lang="en-US" sz="1200" dirty="0"/>
              <a:t>Also, </a:t>
            </a:r>
            <a:r>
              <a:rPr lang="en-US" sz="1200" b="1" dirty="0"/>
              <a:t>consider getting a secured credit card</a:t>
            </a:r>
            <a:r>
              <a:rPr lang="en-US" sz="1200" dirty="0"/>
              <a:t> </a:t>
            </a:r>
            <a:r>
              <a:rPr lang="en-US" sz="1200" dirty="0"/>
              <a:t>from your credit union, bank or another company. These cards allow you to deposit money up front, and then spend it down. Look for one with no or low fees, that lets you earn interest and that reports to the big credit reporting companies. Use the card a few times a month on the things you’d buy anyway, like groceries or gas.</a:t>
            </a:r>
          </a:p>
          <a:p>
            <a:pPr marL="181225" indent="-181225">
              <a:spcBef>
                <a:spcPct val="0"/>
              </a:spcBef>
              <a:buFont typeface="Arial" panose="020B0604020202020204" pitchFamily="34" charset="0"/>
              <a:buChar char="•"/>
            </a:pPr>
            <a:endParaRPr lang="en-US" sz="1200" dirty="0"/>
          </a:p>
          <a:p>
            <a:pPr>
              <a:spcBef>
                <a:spcPct val="0"/>
              </a:spcBef>
            </a:pPr>
            <a:r>
              <a:rPr lang="en-US" sz="1200" dirty="0"/>
              <a:t>If you have a </a:t>
            </a:r>
            <a:r>
              <a:rPr lang="en-US" sz="1200" b="1" dirty="0"/>
              <a:t>bad credit history</a:t>
            </a:r>
            <a:r>
              <a:rPr lang="en-US" sz="1200" dirty="0"/>
              <a:t>, work to improve it by:</a:t>
            </a:r>
          </a:p>
          <a:p>
            <a:pPr marL="181225" indent="-181225">
              <a:spcBef>
                <a:spcPct val="0"/>
              </a:spcBef>
              <a:buFont typeface="Arial" panose="020B0604020202020204" pitchFamily="34" charset="0"/>
              <a:buChar char="•"/>
            </a:pPr>
            <a:r>
              <a:rPr lang="en-US" sz="1200" dirty="0"/>
              <a:t>Exploring </a:t>
            </a:r>
            <a:r>
              <a:rPr lang="en-US" sz="1200" b="1" dirty="0"/>
              <a:t>interest forgiveness </a:t>
            </a:r>
            <a:r>
              <a:rPr lang="en-US" sz="1200" dirty="0"/>
              <a:t>programs that may be available to you. While you’re on active duty, the law limits the interest rate on credit obligations incurred before service – including credit card debt – to 6 percent. Interest above that is forgiven.</a:t>
            </a:r>
          </a:p>
          <a:p>
            <a:pPr marL="181225" indent="-181225">
              <a:spcBef>
                <a:spcPct val="0"/>
              </a:spcBef>
              <a:buFont typeface="Arial" panose="020B0604020202020204" pitchFamily="34" charset="0"/>
              <a:buChar char="•"/>
            </a:pPr>
            <a:r>
              <a:rPr lang="en-US" sz="1200" b="1" dirty="0"/>
              <a:t>Paying down </a:t>
            </a:r>
            <a:r>
              <a:rPr lang="en-US" sz="1200" dirty="0"/>
              <a:t>your credit cards, beginning with the one with the highest rate.</a:t>
            </a:r>
          </a:p>
          <a:p>
            <a:pPr marL="181225" indent="-181225">
              <a:spcBef>
                <a:spcPct val="0"/>
              </a:spcBef>
              <a:buFont typeface="Arial" panose="020B0604020202020204" pitchFamily="34" charset="0"/>
              <a:buChar char="•"/>
            </a:pPr>
            <a:r>
              <a:rPr lang="en-US" sz="1200" b="1" dirty="0"/>
              <a:t>Not ordering any new credit cards</a:t>
            </a:r>
            <a:r>
              <a:rPr lang="en-US" sz="1200" dirty="0"/>
              <a:t>, as having a lot of new credit can be negative.</a:t>
            </a:r>
          </a:p>
          <a:p>
            <a:pPr marL="181225" indent="-181225">
              <a:spcBef>
                <a:spcPct val="0"/>
              </a:spcBef>
              <a:buFont typeface="Arial" panose="020B0604020202020204" pitchFamily="34" charset="0"/>
              <a:buChar char="•"/>
            </a:pPr>
            <a:r>
              <a:rPr lang="en-US" sz="1200" b="1" dirty="0"/>
              <a:t>Keep your older credit card accounts open</a:t>
            </a:r>
            <a:r>
              <a:rPr lang="en-US" sz="1200" dirty="0"/>
              <a:t>, even if you don’t use them.</a:t>
            </a:r>
          </a:p>
          <a:p>
            <a:pPr marL="181225" indent="-181225">
              <a:spcBef>
                <a:spcPct val="0"/>
              </a:spcBef>
              <a:buFont typeface="Arial" panose="020B0604020202020204" pitchFamily="34" charset="0"/>
              <a:buChar char="•"/>
            </a:pPr>
            <a:r>
              <a:rPr lang="en-US" sz="1200" b="1" dirty="0"/>
              <a:t>Check your credit report </a:t>
            </a:r>
            <a:r>
              <a:rPr lang="en-US" sz="1200" dirty="0"/>
              <a:t>– using annualcreditreport.com – periodically.</a:t>
            </a:r>
          </a:p>
          <a:p>
            <a:pPr marL="181225" indent="-181225">
              <a:spcBef>
                <a:spcPct val="0"/>
              </a:spcBef>
              <a:buFont typeface="Arial" panose="020B0604020202020204" pitchFamily="34" charset="0"/>
              <a:buChar char="•"/>
            </a:pPr>
            <a:r>
              <a:rPr lang="en-US" sz="1200" b="1" dirty="0"/>
              <a:t>Get help </a:t>
            </a:r>
            <a:r>
              <a:rPr lang="en-US" sz="1200" dirty="0"/>
              <a:t>from a Personal Financial Manager (PFM) or a certified credit counselor.</a:t>
            </a:r>
          </a:p>
          <a:p>
            <a:pPr marL="181225" indent="-181225">
              <a:spcBef>
                <a:spcPct val="0"/>
              </a:spcBef>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30</a:t>
            </a:fld>
            <a:endParaRPr lang="en-US"/>
          </a:p>
        </p:txBody>
      </p:sp>
    </p:spTree>
    <p:extLst>
      <p:ext uri="{BB962C8B-B14F-4D97-AF65-F5344CB8AC3E}">
        <p14:creationId xmlns:p14="http://schemas.microsoft.com/office/powerpoint/2010/main" val="1297881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sz="1200" dirty="0"/>
              <a:t>There are several ways to make sure you </a:t>
            </a:r>
            <a:r>
              <a:rPr lang="en-US" sz="1200" b="1" dirty="0"/>
              <a:t>keep your credit up while you’re deployed</a:t>
            </a:r>
            <a:r>
              <a:rPr lang="en-US" sz="1200" dirty="0"/>
              <a:t>:</a:t>
            </a:r>
          </a:p>
          <a:p>
            <a:pPr marL="181225" indent="-181225">
              <a:spcBef>
                <a:spcPct val="0"/>
              </a:spcBef>
              <a:buFont typeface="Arial" panose="020B0604020202020204" pitchFamily="34" charset="0"/>
              <a:buChar char="•"/>
            </a:pPr>
            <a:r>
              <a:rPr lang="en-US" sz="1200" b="1" dirty="0"/>
              <a:t>Meet with your PFM </a:t>
            </a:r>
            <a:r>
              <a:rPr lang="en-US" sz="1200" dirty="0"/>
              <a:t>to create a plan before you deploy.</a:t>
            </a:r>
          </a:p>
          <a:p>
            <a:pPr marL="181225" indent="-181225">
              <a:spcBef>
                <a:spcPct val="0"/>
              </a:spcBef>
              <a:buFont typeface="Arial" panose="020B0604020202020204" pitchFamily="34" charset="0"/>
              <a:buChar char="•"/>
            </a:pPr>
            <a:r>
              <a:rPr lang="en-US" sz="1200" b="1" dirty="0"/>
              <a:t>Consider setting up automatic bill payments </a:t>
            </a:r>
            <a:r>
              <a:rPr lang="en-US" sz="1200" dirty="0"/>
              <a:t>that will help make sure that things are paid on time. But be sure you know how much you will pay and when. You can also use allotments for this.</a:t>
            </a:r>
          </a:p>
          <a:p>
            <a:pPr marL="181225" indent="-181225">
              <a:spcBef>
                <a:spcPct val="0"/>
              </a:spcBef>
              <a:buFont typeface="Arial" panose="020B0604020202020204" pitchFamily="34" charset="0"/>
              <a:buChar char="•"/>
            </a:pPr>
            <a:r>
              <a:rPr lang="en-US" sz="1200" b="1" dirty="0"/>
              <a:t>Give someone you trust </a:t>
            </a:r>
            <a:r>
              <a:rPr lang="en-US" sz="1200" dirty="0"/>
              <a:t>– like your spouse or parent – </a:t>
            </a:r>
            <a:r>
              <a:rPr lang="en-US" sz="1200" b="1" dirty="0"/>
              <a:t>access to your accounts </a:t>
            </a:r>
            <a:r>
              <a:rPr lang="en-US" sz="1200" dirty="0"/>
              <a:t>so they can keep an eye on things.</a:t>
            </a:r>
          </a:p>
          <a:p>
            <a:pPr marL="181225" indent="-181225">
              <a:spcBef>
                <a:spcPct val="0"/>
              </a:spcBef>
              <a:buFont typeface="Arial" panose="020B0604020202020204" pitchFamily="34" charset="0"/>
              <a:buChar char="•"/>
            </a:pPr>
            <a:r>
              <a:rPr lang="en-US" sz="1200" b="1" dirty="0"/>
              <a:t>Set up an active duty alert </a:t>
            </a:r>
            <a:r>
              <a:rPr lang="en-US" sz="1200" dirty="0"/>
              <a:t>to protect your accounts. This is something you add to your credit report to make businesses take </a:t>
            </a:r>
            <a:r>
              <a:rPr lang="en-US" sz="1200" dirty="0"/>
              <a:t>extra steps before granting credit in your name</a:t>
            </a:r>
            <a:r>
              <a:rPr lang="en-US" sz="1200" dirty="0"/>
              <a:t>.</a:t>
            </a:r>
          </a:p>
          <a:p>
            <a:pPr marL="181225" indent="-181225">
              <a:spcBef>
                <a:spcPct val="0"/>
              </a:spcBef>
              <a:buFont typeface="Arial" panose="020B0604020202020204" pitchFamily="34" charset="0"/>
              <a:buChar char="•"/>
            </a:pPr>
            <a:r>
              <a:rPr lang="en-US" sz="1200" dirty="0"/>
              <a:t>If you’ll be using </a:t>
            </a:r>
            <a:r>
              <a:rPr lang="en-US" sz="1200" b="1" dirty="0"/>
              <a:t>credit cards overseas, research before you go</a:t>
            </a:r>
            <a:r>
              <a:rPr lang="en-US" sz="1200" dirty="0"/>
              <a:t>. Search online for “widely accepted credit card” and the name of the country you’re going to </a:t>
            </a:r>
            <a:r>
              <a:rPr lang="en-US" sz="1200" dirty="0" err="1"/>
              <a:t>to</a:t>
            </a:r>
            <a:r>
              <a:rPr lang="en-US" sz="1200" dirty="0"/>
              <a:t> find out whether businesses there are likely to accept your card.</a:t>
            </a:r>
          </a:p>
          <a:p>
            <a:pPr marL="181225" indent="-181225">
              <a:spcBef>
                <a:spcPct val="0"/>
              </a:spcBef>
              <a:buFont typeface="Arial" panose="020B0604020202020204" pitchFamily="34" charset="0"/>
              <a:buChar char="•"/>
            </a:pPr>
            <a:endParaRPr lang="en-US" sz="1200" dirty="0"/>
          </a:p>
          <a:p>
            <a:pPr>
              <a:spcBef>
                <a:spcPct val="0"/>
              </a:spcBef>
            </a:pPr>
            <a:r>
              <a:rPr lang="en-US" sz="1200" b="1" i="1" dirty="0"/>
              <a:t>Discussion Question:</a:t>
            </a:r>
            <a:endParaRPr lang="en-US" sz="1200" dirty="0"/>
          </a:p>
          <a:p>
            <a:pPr marL="181225" indent="-181225">
              <a:spcBef>
                <a:spcPct val="0"/>
              </a:spcBef>
              <a:buFont typeface="Arial" panose="020B0604020202020204" pitchFamily="34" charset="0"/>
              <a:buChar char="•"/>
            </a:pPr>
            <a:r>
              <a:rPr lang="en-US" sz="1200" dirty="0"/>
              <a:t>How have you managed your finances when you’ve been deployed?</a:t>
            </a:r>
          </a:p>
          <a:p>
            <a:pPr marL="181225" indent="-181225">
              <a:spcBef>
                <a:spcPct val="0"/>
              </a:spcBef>
              <a:buFont typeface="Arial" panose="020B0604020202020204" pitchFamily="34" charset="0"/>
              <a:buChar char="•"/>
            </a:pPr>
            <a:r>
              <a:rPr lang="en-US" sz="1200" dirty="0"/>
              <a:t>Was it challenging? Were there any tips or tools that helped you?</a:t>
            </a: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31</a:t>
            </a:fld>
            <a:endParaRPr lang="en-US"/>
          </a:p>
        </p:txBody>
      </p:sp>
    </p:spTree>
    <p:extLst>
      <p:ext uri="{BB962C8B-B14F-4D97-AF65-F5344CB8AC3E}">
        <p14:creationId xmlns:p14="http://schemas.microsoft.com/office/powerpoint/2010/main" val="4131379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sz="1200" dirty="0"/>
              <a:t>There may be times when you need to </a:t>
            </a:r>
            <a:r>
              <a:rPr lang="en-US" sz="1200" b="1" dirty="0"/>
              <a:t>get money fast</a:t>
            </a:r>
            <a:r>
              <a:rPr lang="en-US" sz="1200" dirty="0"/>
              <a:t>. And you may have seen advertisements from </a:t>
            </a:r>
            <a:r>
              <a:rPr lang="en-US" sz="1200" b="1" dirty="0"/>
              <a:t>companies that make quick loans</a:t>
            </a:r>
            <a:r>
              <a:rPr lang="en-US" sz="1200" dirty="0"/>
              <a:t>, like payday or car title lenders. While these can seem like a great option, these companies can be very expensive and charge extremely high interest rates – up to 36 percent for servicemembers. They </a:t>
            </a:r>
            <a:r>
              <a:rPr lang="en-US" sz="1200" b="1" dirty="0"/>
              <a:t>should really be considered a last resort choice</a:t>
            </a:r>
            <a:r>
              <a:rPr lang="en-US" sz="1200" dirty="0"/>
              <a:t>.</a:t>
            </a:r>
          </a:p>
          <a:p>
            <a:pPr>
              <a:spcBef>
                <a:spcPct val="0"/>
              </a:spcBef>
            </a:pPr>
            <a:endParaRPr lang="en-US" sz="1200" dirty="0"/>
          </a:p>
          <a:p>
            <a:pPr>
              <a:spcBef>
                <a:spcPct val="0"/>
              </a:spcBef>
            </a:pPr>
            <a:r>
              <a:rPr lang="en-US" sz="1200" dirty="0"/>
              <a:t>Think about whether you can </a:t>
            </a:r>
            <a:r>
              <a:rPr lang="en-US" sz="1200" b="1" dirty="0"/>
              <a:t>get money from somewhere else</a:t>
            </a:r>
            <a:r>
              <a:rPr lang="en-US" sz="1200" dirty="0"/>
              <a:t>. Consider a loan from your bank or credit union. Depending on the situation, even using a credit card may be better than a payday loan.</a:t>
            </a:r>
          </a:p>
          <a:p>
            <a:pPr>
              <a:spcBef>
                <a:spcPct val="0"/>
              </a:spcBef>
            </a:pPr>
            <a:endParaRPr lang="en-US" sz="1200" dirty="0"/>
          </a:p>
          <a:p>
            <a:pPr>
              <a:spcBef>
                <a:spcPct val="0"/>
              </a:spcBef>
            </a:pPr>
            <a:r>
              <a:rPr lang="en-US" sz="1200" dirty="0"/>
              <a:t>Also, know that </a:t>
            </a:r>
            <a:r>
              <a:rPr lang="en-US" sz="1200" b="1" dirty="0"/>
              <a:t>there’s help for you if you’re facing financial trouble</a:t>
            </a:r>
            <a:r>
              <a:rPr lang="en-US" sz="1200" dirty="0"/>
              <a:t>. Talk to your </a:t>
            </a:r>
            <a:r>
              <a:rPr lang="en-US" sz="1200" b="1" dirty="0"/>
              <a:t>Personal Financial Manager (PFM)</a:t>
            </a:r>
            <a:r>
              <a:rPr lang="en-US" sz="1200" dirty="0"/>
              <a:t> about your choices and options. You can also </a:t>
            </a:r>
            <a:r>
              <a:rPr lang="en-US" sz="1200" b="1" dirty="0"/>
              <a:t>call DoD’s Military OneSource help line</a:t>
            </a:r>
            <a:r>
              <a:rPr lang="en-US" sz="1200" dirty="0"/>
              <a:t>, 24 hours a day, seven days a week. The phone number is 1-800-342-9647, and they can help you with:</a:t>
            </a:r>
          </a:p>
          <a:p>
            <a:pPr marL="181225" indent="-181225">
              <a:spcBef>
                <a:spcPct val="0"/>
              </a:spcBef>
              <a:buFont typeface="Arial" panose="020B0604020202020204" pitchFamily="34" charset="0"/>
              <a:buChar char="•"/>
            </a:pPr>
            <a:r>
              <a:rPr lang="en-US" sz="1200" dirty="0"/>
              <a:t>Helping you get more time to pay your bills.</a:t>
            </a:r>
          </a:p>
          <a:p>
            <a:pPr marL="181225" indent="-181225">
              <a:spcBef>
                <a:spcPct val="0"/>
              </a:spcBef>
              <a:buFont typeface="Arial" panose="020B0604020202020204" pitchFamily="34" charset="0"/>
              <a:buChar char="•"/>
            </a:pPr>
            <a:r>
              <a:rPr lang="en-US" sz="1200" dirty="0"/>
              <a:t>Potentially getting you an advance on your paycheck.</a:t>
            </a:r>
          </a:p>
          <a:p>
            <a:pPr marL="181225" indent="-181225">
              <a:spcBef>
                <a:spcPct val="0"/>
              </a:spcBef>
              <a:buFont typeface="Arial" panose="020B0604020202020204" pitchFamily="34" charset="0"/>
              <a:buChar char="•"/>
            </a:pPr>
            <a:r>
              <a:rPr lang="en-US" sz="1200" dirty="0"/>
              <a:t>Connecting you with a certified credit counselor who can help make a plan for managing your money.</a:t>
            </a:r>
          </a:p>
          <a:p>
            <a:pPr marL="181225" indent="-181225">
              <a:spcBef>
                <a:spcPct val="0"/>
              </a:spcBef>
              <a:buFont typeface="Arial" panose="020B0604020202020204" pitchFamily="34" charset="0"/>
              <a:buChar char="•"/>
            </a:pPr>
            <a:r>
              <a:rPr lang="en-US" sz="1200" dirty="0"/>
              <a:t>Getting help from a military relief society.</a:t>
            </a:r>
          </a:p>
        </p:txBody>
      </p:sp>
      <p:sp>
        <p:nvSpPr>
          <p:cNvPr id="4" name="Slide Number Placeholder 3"/>
          <p:cNvSpPr>
            <a:spLocks noGrp="1"/>
          </p:cNvSpPr>
          <p:nvPr>
            <p:ph type="sldNum" sz="quarter" idx="10"/>
          </p:nvPr>
        </p:nvSpPr>
        <p:spPr/>
        <p:txBody>
          <a:bodyPr/>
          <a:lstStyle/>
          <a:p>
            <a:fld id="{527FBC3B-B2A2-491A-87DE-759D0CB4D4F8}" type="slidenum">
              <a:rPr lang="en-US" smtClean="0"/>
              <a:t>32</a:t>
            </a:fld>
            <a:endParaRPr lang="en-US"/>
          </a:p>
        </p:txBody>
      </p:sp>
    </p:spTree>
    <p:extLst>
      <p:ext uri="{BB962C8B-B14F-4D97-AF65-F5344CB8AC3E}">
        <p14:creationId xmlns:p14="http://schemas.microsoft.com/office/powerpoint/2010/main" val="370095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622023"/>
          </a:xfrm>
        </p:spPr>
        <p:txBody>
          <a:bodyPr/>
          <a:lstStyle/>
          <a:p>
            <a:pPr defTabSz="966529">
              <a:defRPr/>
            </a:pPr>
            <a:r>
              <a:rPr lang="en-US" altLang="en-US" sz="1200" b="1" i="1" dirty="0"/>
              <a:t>Suggested Script:</a:t>
            </a:r>
          </a:p>
          <a:p>
            <a:r>
              <a:rPr lang="en-US" sz="1200" dirty="0"/>
              <a:t>Debt mainly becomes a problem when you can’t pay it back. To keep debt collectors and credit issues at bay, act as soon as you identify a problem and take the following steps:</a:t>
            </a:r>
          </a:p>
          <a:p>
            <a:pPr marL="181225" indent="-181225">
              <a:buFont typeface="Arial" panose="020B0604020202020204" pitchFamily="34" charset="0"/>
              <a:buChar char="•"/>
            </a:pPr>
            <a:r>
              <a:rPr lang="en-US" sz="1200" b="1" dirty="0"/>
              <a:t>Make a monthly budget and stick to it. </a:t>
            </a:r>
            <a:r>
              <a:rPr lang="en-US" sz="1200" dirty="0"/>
              <a:t>Look closely to identify ways to cut costs. Can you eat out less? Are there less expensive entertainment options? Apply any savings directly to your debt.</a:t>
            </a:r>
          </a:p>
          <a:p>
            <a:pPr marL="181225" indent="-181225">
              <a:buFont typeface="Arial" panose="020B0604020202020204" pitchFamily="34" charset="0"/>
              <a:buChar char="•"/>
            </a:pPr>
            <a:r>
              <a:rPr lang="en-US" sz="1200" b="1" dirty="0"/>
              <a:t>Contact your lenders</a:t>
            </a:r>
            <a:r>
              <a:rPr lang="en-US" sz="1200" dirty="0"/>
              <a:t> to explain your situation and negotiate a reduced monthly payment. If you have a student loan from the government, contact the Department of Education at Studentaid.ed.gov or 1-800-4FED-AID (1-800-433-3243).</a:t>
            </a:r>
          </a:p>
          <a:p>
            <a:pPr marL="181225" indent="-181225">
              <a:buFont typeface="Arial" panose="020B0604020202020204" pitchFamily="34" charset="0"/>
              <a:buChar char="•"/>
            </a:pPr>
            <a:r>
              <a:rPr lang="en-US" sz="1200" b="1" dirty="0"/>
              <a:t>Contact your Personal Financial Manager (PFM) </a:t>
            </a:r>
            <a:r>
              <a:rPr lang="en-US" sz="1200" dirty="0"/>
              <a:t>for assistance and a referral to a </a:t>
            </a:r>
            <a:r>
              <a:rPr lang="en-US" sz="1200" b="1" dirty="0"/>
              <a:t>certified credit counselor</a:t>
            </a:r>
            <a:r>
              <a:rPr lang="en-US" sz="1200" dirty="0"/>
              <a:t>. Be sure to interview a counselor before you sign up for services. Legitimate counselors won’t promise to fix all of your problems or charge you money before providing assistance. When you speak with them ask:</a:t>
            </a:r>
          </a:p>
          <a:p>
            <a:pPr marL="664488" lvl="1" indent="-181225">
              <a:buFont typeface="Arial" panose="020B0604020202020204" pitchFamily="34" charset="0"/>
              <a:buChar char="•"/>
            </a:pPr>
            <a:r>
              <a:rPr lang="en-US" sz="1200" dirty="0"/>
              <a:t>What will you do to help me?</a:t>
            </a:r>
          </a:p>
          <a:p>
            <a:pPr marL="664488" lvl="1" indent="-181225">
              <a:buFont typeface="Arial" panose="020B0604020202020204" pitchFamily="34" charset="0"/>
              <a:buChar char="•"/>
            </a:pPr>
            <a:r>
              <a:rPr lang="en-US" sz="1200" dirty="0"/>
              <a:t>How much do you charge?</a:t>
            </a:r>
          </a:p>
          <a:p>
            <a:pPr marL="664488" lvl="1" indent="-181225">
              <a:buFont typeface="Arial" panose="020B0604020202020204" pitchFamily="34" charset="0"/>
              <a:buChar char="•"/>
            </a:pPr>
            <a:r>
              <a:rPr lang="en-US" sz="1200" dirty="0"/>
              <a:t>Do you have free education and information?</a:t>
            </a:r>
          </a:p>
          <a:p>
            <a:pPr marL="664488" lvl="1" indent="-181225">
              <a:buFont typeface="Arial" panose="020B0604020202020204" pitchFamily="34" charset="0"/>
              <a:buChar char="•"/>
            </a:pPr>
            <a:r>
              <a:rPr lang="en-US" sz="1200" dirty="0"/>
              <a:t>Are you licensed to work here?</a:t>
            </a:r>
          </a:p>
          <a:p>
            <a:pPr marL="181225" indent="-181225">
              <a:buFont typeface="Arial" panose="020B0604020202020204" pitchFamily="34" charset="0"/>
              <a:buChar char="•"/>
            </a:pPr>
            <a:r>
              <a:rPr lang="en-US" sz="1200" dirty="0"/>
              <a:t>You can also get legitimate help from a </a:t>
            </a:r>
            <a:r>
              <a:rPr lang="en-US" sz="1200" b="1" dirty="0"/>
              <a:t>credit union</a:t>
            </a:r>
            <a:r>
              <a:rPr lang="en-US" sz="1200" dirty="0"/>
              <a:t>, </a:t>
            </a:r>
            <a:r>
              <a:rPr lang="en-US" sz="1200" b="1" dirty="0"/>
              <a:t>local university</a:t>
            </a:r>
            <a:r>
              <a:rPr lang="en-US" sz="1200" dirty="0"/>
              <a:t> or the </a:t>
            </a:r>
            <a:r>
              <a:rPr lang="en-US" sz="1200" b="1" dirty="0"/>
              <a:t>U.S. Cooperative Extension Service</a:t>
            </a:r>
            <a:r>
              <a:rPr lang="en-US" sz="1200" dirty="0"/>
              <a:t>.</a:t>
            </a:r>
          </a:p>
          <a:p>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33</a:t>
            </a:fld>
            <a:endParaRPr lang="en-US"/>
          </a:p>
        </p:txBody>
      </p:sp>
    </p:spTree>
    <p:extLst>
      <p:ext uri="{BB962C8B-B14F-4D97-AF65-F5344CB8AC3E}">
        <p14:creationId xmlns:p14="http://schemas.microsoft.com/office/powerpoint/2010/main" val="663869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defTabSz="966529">
              <a:defRPr/>
            </a:pPr>
            <a:r>
              <a:rPr lang="en-US" altLang="en-US" sz="1200" b="1" i="1" dirty="0"/>
              <a:t>Suggested Script:</a:t>
            </a:r>
          </a:p>
          <a:p>
            <a:r>
              <a:rPr lang="en-US" sz="1200" dirty="0"/>
              <a:t>When it comes to </a:t>
            </a:r>
            <a:r>
              <a:rPr lang="en-US" sz="1200" b="1" dirty="0"/>
              <a:t>debt collection</a:t>
            </a:r>
            <a:r>
              <a:rPr lang="en-US" sz="1200" dirty="0"/>
              <a:t>, remember that you have rights. The FTC gets more complaints about debt collectors than any other industry, and some debt collectors lie, threaten people, call the wrong person, tell others about the debt and generally break the rules. </a:t>
            </a:r>
            <a:r>
              <a:rPr lang="en-US" sz="1200" b="1" dirty="0"/>
              <a:t>You do not have to accept unethical behavior.</a:t>
            </a:r>
          </a:p>
          <a:p>
            <a:endParaRPr lang="en-US" sz="1200" b="1" dirty="0"/>
          </a:p>
          <a:p>
            <a:r>
              <a:rPr lang="en-US" sz="1200" b="1" dirty="0"/>
              <a:t>If you get contacted </a:t>
            </a:r>
            <a:r>
              <a:rPr lang="en-US" sz="1200" dirty="0"/>
              <a:t>by a debt collector:</a:t>
            </a:r>
          </a:p>
          <a:p>
            <a:pPr marL="181225" indent="-181225">
              <a:buFont typeface="Arial" panose="020B0604020202020204" pitchFamily="34" charset="0"/>
              <a:buChar char="•"/>
            </a:pPr>
            <a:r>
              <a:rPr lang="en-US" sz="1200" b="1" dirty="0"/>
              <a:t>Take notes on your conversation</a:t>
            </a:r>
            <a:r>
              <a:rPr lang="en-US" sz="1200" dirty="0"/>
              <a:t>, including the date and time you talked, the contact’s name, address and phone number, and how they respond to your questions.</a:t>
            </a:r>
          </a:p>
          <a:p>
            <a:pPr marL="181225" indent="-181225">
              <a:buFont typeface="Arial" panose="020B0604020202020204" pitchFamily="34" charset="0"/>
              <a:buChar char="•"/>
            </a:pPr>
            <a:r>
              <a:rPr lang="en-US" sz="1200" b="1" dirty="0"/>
              <a:t>Ask for written notice of your debt</a:t>
            </a:r>
            <a:r>
              <a:rPr lang="en-US" sz="1200" dirty="0"/>
              <a:t>. By law, debt collectors must provide this information in a “validation notice.” If you don’t think the debt is yours, follow instructions on the notice.</a:t>
            </a:r>
          </a:p>
          <a:p>
            <a:pPr marL="181225" indent="-181225">
              <a:buFont typeface="Arial" panose="020B0604020202020204" pitchFamily="34" charset="0"/>
              <a:buChar char="•"/>
            </a:pPr>
            <a:r>
              <a:rPr lang="en-US" sz="1200" b="1" dirty="0"/>
              <a:t>Hang up if a debt collector harasses you</a:t>
            </a:r>
            <a:r>
              <a:rPr lang="en-US" sz="1200" dirty="0"/>
              <a:t>, curses or threatens you in any way. Report them to the FTC at http://www.ftc.gov/complaint.</a:t>
            </a:r>
          </a:p>
          <a:p>
            <a:endParaRPr lang="en-US" sz="1200" dirty="0"/>
          </a:p>
          <a:p>
            <a:r>
              <a:rPr lang="en-US" sz="1200" dirty="0"/>
              <a:t>If you receive a </a:t>
            </a:r>
            <a:r>
              <a:rPr lang="en-US" sz="1200" b="1" dirty="0"/>
              <a:t>court summons </a:t>
            </a:r>
            <a:r>
              <a:rPr lang="en-US" sz="1200" dirty="0"/>
              <a:t>related to bad debt, review it closely – it should include the name of the court, its clerk and a phone number to verify. Then, contact your Personal Financial Manager (PFM) or legal assistance office for support. If you don’t go to court, you could automatically lose. </a:t>
            </a: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34</a:t>
            </a:fld>
            <a:endParaRPr lang="en-US"/>
          </a:p>
        </p:txBody>
      </p:sp>
    </p:spTree>
    <p:extLst>
      <p:ext uri="{BB962C8B-B14F-4D97-AF65-F5344CB8AC3E}">
        <p14:creationId xmlns:p14="http://schemas.microsoft.com/office/powerpoint/2010/main" val="3187103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altLang="en-US" sz="1200" dirty="0"/>
              <a:t>One of the best ways to build a solid financial foundation is through sound savings and investment practices, which can make today’s paycheck work for you well into the future. Sounds great, right?</a:t>
            </a:r>
          </a:p>
          <a:p>
            <a:pPr>
              <a:spcBef>
                <a:spcPct val="0"/>
              </a:spcBef>
            </a:pPr>
            <a:endParaRPr lang="en-US" altLang="en-US" sz="1200" dirty="0"/>
          </a:p>
          <a:p>
            <a:pPr>
              <a:spcBef>
                <a:spcPct val="0"/>
              </a:spcBef>
            </a:pPr>
            <a:r>
              <a:rPr lang="en-US" altLang="en-US" sz="1200" dirty="0"/>
              <a:t>Saving and investing is not difficult if you take the right steps and avoid some common pitfalls. Today, we’ll help you do just that. </a:t>
            </a:r>
            <a:endParaRPr lang="en-US" altLang="en-US" sz="1200" b="1" dirty="0"/>
          </a:p>
        </p:txBody>
      </p:sp>
      <p:sp>
        <p:nvSpPr>
          <p:cNvPr id="4" name="Slide Number Placeholder 3"/>
          <p:cNvSpPr>
            <a:spLocks noGrp="1"/>
          </p:cNvSpPr>
          <p:nvPr>
            <p:ph type="sldNum" sz="quarter" idx="10"/>
          </p:nvPr>
        </p:nvSpPr>
        <p:spPr/>
        <p:txBody>
          <a:bodyPr/>
          <a:lstStyle/>
          <a:p>
            <a:fld id="{527FBC3B-B2A2-491A-87DE-759D0CB4D4F8}" type="slidenum">
              <a:rPr lang="en-US" smtClean="0"/>
              <a:t>35</a:t>
            </a:fld>
            <a:endParaRPr lang="en-US"/>
          </a:p>
        </p:txBody>
      </p:sp>
    </p:spTree>
    <p:extLst>
      <p:ext uri="{BB962C8B-B14F-4D97-AF65-F5344CB8AC3E}">
        <p14:creationId xmlns:p14="http://schemas.microsoft.com/office/powerpoint/2010/main" val="1203335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defTabSz="966529">
              <a:defRPr/>
            </a:pPr>
            <a:r>
              <a:rPr lang="en-US" altLang="en-US" sz="1200" b="1" i="1" dirty="0"/>
              <a:t>Suggested Script:</a:t>
            </a:r>
          </a:p>
          <a:p>
            <a:r>
              <a:rPr lang="en-US" sz="1200" dirty="0"/>
              <a:t>Savings is the key to building a solid financial foundation and provides the peace of mind you need to prepare for the many changes that military life brings. To get started:</a:t>
            </a:r>
          </a:p>
          <a:p>
            <a:pPr marL="181225" indent="-181225">
              <a:buFont typeface="Arial" panose="020B0604020202020204" pitchFamily="34" charset="0"/>
              <a:buChar char="•"/>
            </a:pPr>
            <a:r>
              <a:rPr lang="en-US" sz="1200" b="1" dirty="0"/>
              <a:t>Set realistic savings goals and a timeline </a:t>
            </a:r>
            <a:r>
              <a:rPr lang="en-US" sz="1200" dirty="0"/>
              <a:t>to save and invest long-term.</a:t>
            </a:r>
          </a:p>
          <a:p>
            <a:pPr marL="181225" indent="-181225">
              <a:buFont typeface="Arial" panose="020B0604020202020204" pitchFamily="34" charset="0"/>
              <a:buChar char="•"/>
            </a:pPr>
            <a:r>
              <a:rPr lang="en-US" sz="1200" b="1" dirty="0"/>
              <a:t>Use allotments</a:t>
            </a:r>
            <a:r>
              <a:rPr lang="en-US" sz="1200" dirty="0"/>
              <a:t> to set aside savings from every paycheck.</a:t>
            </a:r>
          </a:p>
          <a:p>
            <a:pPr marL="181225" indent="-181225" defTabSz="966529">
              <a:buFont typeface="Arial" panose="020B0604020202020204" pitchFamily="34" charset="0"/>
              <a:buChar char="•"/>
              <a:defRPr/>
            </a:pPr>
            <a:r>
              <a:rPr lang="en-US" sz="1200" b="1" dirty="0"/>
              <a:t>Begin small and increase gradually. </a:t>
            </a:r>
            <a:r>
              <a:rPr lang="en-US" sz="1200" dirty="0"/>
              <a:t>Start saving what you can now and gradually work up to saving 10 percentage of your income over time. Then, work toward saving another 10-20 percent of your income in an account that’s future-focused. </a:t>
            </a:r>
          </a:p>
          <a:p>
            <a:pPr marL="181225" indent="-181225" defTabSz="966529">
              <a:buFont typeface="Arial" panose="020B0604020202020204" pitchFamily="34" charset="0"/>
              <a:buChar char="•"/>
              <a:defRPr/>
            </a:pPr>
            <a:r>
              <a:rPr lang="en-US" sz="1200" b="1" dirty="0"/>
              <a:t>Start early for retirement planning. </a:t>
            </a:r>
            <a:r>
              <a:rPr lang="en-US" sz="1200" dirty="0"/>
              <a:t>The younger you are when you begin saving toward retirement, the more time you give your money to grow. Begin contributing to the Thrift Savings Plan (TSP) immediately and take advantage of the government match (up to a certain percentage) and tax benefits. </a:t>
            </a:r>
          </a:p>
          <a:p>
            <a:pPr marL="181225" indent="-181225" defTabSz="966529">
              <a:buFont typeface="Arial" panose="020B0604020202020204" pitchFamily="34" charset="0"/>
              <a:buChar char="•"/>
              <a:defRPr/>
            </a:pPr>
            <a:r>
              <a:rPr lang="en-US" sz="1200" b="1" dirty="0"/>
              <a:t>Avoid high-interest loans and credit card balances</a:t>
            </a:r>
            <a:r>
              <a:rPr lang="en-US" sz="1200" dirty="0"/>
              <a:t>. Pay off credit cards and account balances in full. Always pay debt with the highest interest rate first. </a:t>
            </a:r>
          </a:p>
          <a:p>
            <a:pPr defTabSz="966529">
              <a:defRPr/>
            </a:pPr>
            <a:endParaRPr lang="en-US" sz="1200" b="1" dirty="0"/>
          </a:p>
          <a:p>
            <a:pPr defTabSz="966529">
              <a:defRPr/>
            </a:pPr>
            <a:r>
              <a:rPr lang="en-US" sz="1200" dirty="0"/>
              <a:t>Also, </a:t>
            </a:r>
            <a:r>
              <a:rPr lang="en-US" sz="1200" b="1" dirty="0"/>
              <a:t>boost savings with extra income during deployment </a:t>
            </a:r>
            <a:r>
              <a:rPr lang="en-US" sz="1200" dirty="0"/>
              <a:t>and take advantage of specific military resources and benefits:</a:t>
            </a:r>
          </a:p>
          <a:p>
            <a:pPr marL="181225" indent="-181225">
              <a:buFont typeface="Arial" panose="020B0604020202020204" pitchFamily="34" charset="0"/>
              <a:buChar char="•"/>
              <a:defRPr/>
            </a:pPr>
            <a:r>
              <a:rPr lang="en-US" sz="1200" dirty="0"/>
              <a:t>The </a:t>
            </a:r>
            <a:r>
              <a:rPr lang="en-US" sz="1200" b="1" dirty="0"/>
              <a:t>Savings Deposit Program </a:t>
            </a:r>
            <a:r>
              <a:rPr lang="en-US" sz="1200" dirty="0"/>
              <a:t>pays 10 percent interest on deposits up to $10,000. </a:t>
            </a:r>
          </a:p>
          <a:p>
            <a:pPr marL="181225" indent="-181225">
              <a:buFont typeface="Arial" panose="020B0604020202020204" pitchFamily="34" charset="0"/>
              <a:buChar char="•"/>
              <a:defRPr/>
            </a:pPr>
            <a:r>
              <a:rPr lang="en-US" sz="1200" dirty="0"/>
              <a:t>In a </a:t>
            </a:r>
            <a:r>
              <a:rPr lang="en-US" sz="1200" b="1" dirty="0"/>
              <a:t>Combat Zone Tax Exclusion Area</a:t>
            </a:r>
            <a:r>
              <a:rPr lang="en-US" sz="1200" dirty="0"/>
              <a:t>? Some or all pay may be tax-free while you’re on duty.</a:t>
            </a:r>
          </a:p>
          <a:p>
            <a:pPr marL="181225" indent="-181225">
              <a:buFont typeface="Arial" panose="020B0604020202020204" pitchFamily="34" charset="0"/>
              <a:buChar char="•"/>
              <a:defRPr/>
            </a:pPr>
            <a:r>
              <a:rPr lang="en-US" sz="1200" b="1" dirty="0"/>
              <a:t>Re-enlisting in a combat area</a:t>
            </a:r>
            <a:r>
              <a:rPr lang="en-US" sz="1200" dirty="0"/>
              <a:t>? You may be entitled to a tax-free bonus. </a:t>
            </a:r>
          </a:p>
        </p:txBody>
      </p:sp>
      <p:sp>
        <p:nvSpPr>
          <p:cNvPr id="4" name="Slide Number Placeholder 3"/>
          <p:cNvSpPr>
            <a:spLocks noGrp="1"/>
          </p:cNvSpPr>
          <p:nvPr>
            <p:ph type="sldNum" sz="quarter" idx="10"/>
          </p:nvPr>
        </p:nvSpPr>
        <p:spPr/>
        <p:txBody>
          <a:bodyPr/>
          <a:lstStyle/>
          <a:p>
            <a:fld id="{527FBC3B-B2A2-491A-87DE-759D0CB4D4F8}" type="slidenum">
              <a:rPr lang="en-US" smtClean="0"/>
              <a:t>36</a:t>
            </a:fld>
            <a:endParaRPr lang="en-US" dirty="0"/>
          </a:p>
        </p:txBody>
      </p:sp>
    </p:spTree>
    <p:extLst>
      <p:ext uri="{BB962C8B-B14F-4D97-AF65-F5344CB8AC3E}">
        <p14:creationId xmlns:p14="http://schemas.microsoft.com/office/powerpoint/2010/main" val="1644080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defTabSz="966529">
              <a:defRPr/>
            </a:pPr>
            <a:r>
              <a:rPr lang="en-US" altLang="en-US" sz="1200" b="1" i="1" dirty="0"/>
              <a:t>Suggested Script:</a:t>
            </a:r>
          </a:p>
          <a:p>
            <a:r>
              <a:rPr lang="en-US" sz="1200" b="1" dirty="0"/>
              <a:t>Where you save is important</a:t>
            </a:r>
            <a:r>
              <a:rPr lang="en-US" sz="1200" dirty="0"/>
              <a:t>. Fortunately, today there are a variety of options availability to you – from national and community banks, credit unions, military banks and credit unions and online-only banks. </a:t>
            </a:r>
          </a:p>
          <a:p>
            <a:endParaRPr lang="en-US" sz="1200" dirty="0"/>
          </a:p>
          <a:p>
            <a:r>
              <a:rPr lang="en-US" sz="1200" dirty="0"/>
              <a:t>Choose a few of these and </a:t>
            </a:r>
            <a:r>
              <a:rPr lang="en-US" sz="1200" b="1" dirty="0"/>
              <a:t>compare what they offer </a:t>
            </a:r>
            <a:r>
              <a:rPr lang="en-US" sz="1200" dirty="0"/>
              <a:t>to find the best deal for you. Consider the following:</a:t>
            </a:r>
          </a:p>
          <a:p>
            <a:pPr marL="181225" indent="-181225">
              <a:buFont typeface="Arial" panose="020B0604020202020204" pitchFamily="34" charset="0"/>
              <a:buChar char="•"/>
            </a:pPr>
            <a:r>
              <a:rPr lang="en-US" sz="1200" dirty="0"/>
              <a:t>What are the </a:t>
            </a:r>
            <a:r>
              <a:rPr lang="en-US" sz="1200" b="1" dirty="0"/>
              <a:t>fees</a:t>
            </a:r>
            <a:r>
              <a:rPr lang="en-US" sz="1200" dirty="0"/>
              <a:t>, interest rates?</a:t>
            </a:r>
          </a:p>
          <a:p>
            <a:pPr marL="181225" indent="-181225">
              <a:buFont typeface="Arial" panose="020B0604020202020204" pitchFamily="34" charset="0"/>
              <a:buChar char="•"/>
            </a:pPr>
            <a:r>
              <a:rPr lang="en-US" sz="1200" dirty="0"/>
              <a:t>Is the bank </a:t>
            </a:r>
            <a:r>
              <a:rPr lang="en-US" sz="1200" b="1" dirty="0"/>
              <a:t>convenient</a:t>
            </a:r>
            <a:r>
              <a:rPr lang="en-US" sz="1200" dirty="0"/>
              <a:t> to you?</a:t>
            </a:r>
          </a:p>
          <a:p>
            <a:pPr marL="181225" indent="-181225">
              <a:buFont typeface="Arial" panose="020B0604020202020204" pitchFamily="34" charset="0"/>
              <a:buChar char="•"/>
            </a:pPr>
            <a:r>
              <a:rPr lang="en-US" sz="1200" dirty="0"/>
              <a:t>Is </a:t>
            </a:r>
            <a:r>
              <a:rPr lang="en-US" sz="1200" b="1" dirty="0"/>
              <a:t>ATM</a:t>
            </a:r>
            <a:r>
              <a:rPr lang="en-US" sz="1200" dirty="0"/>
              <a:t> access convenient? Are there fees associated with using non-bank ATMs?</a:t>
            </a:r>
          </a:p>
          <a:p>
            <a:pPr marL="181225" indent="-181225">
              <a:buFont typeface="Arial" panose="020B0604020202020204" pitchFamily="34" charset="0"/>
              <a:buChar char="•"/>
            </a:pPr>
            <a:r>
              <a:rPr lang="en-US" sz="1200" dirty="0"/>
              <a:t>Do they offer </a:t>
            </a:r>
            <a:r>
              <a:rPr lang="en-US" sz="1200" b="1" dirty="0"/>
              <a:t>mobile banking</a:t>
            </a:r>
            <a:r>
              <a:rPr lang="en-US" sz="1200" dirty="0"/>
              <a:t>? Is it convenient?</a:t>
            </a:r>
          </a:p>
          <a:p>
            <a:pPr marL="181225" indent="-181225">
              <a:buFont typeface="Arial" panose="020B0604020202020204" pitchFamily="34" charset="0"/>
              <a:buChar char="•"/>
            </a:pPr>
            <a:r>
              <a:rPr lang="en-US" sz="1200" dirty="0"/>
              <a:t>What are the </a:t>
            </a:r>
            <a:r>
              <a:rPr lang="en-US" sz="1200" b="1" dirty="0"/>
              <a:t>minimum balance requirements</a:t>
            </a:r>
            <a:r>
              <a:rPr lang="en-US" sz="1200" dirty="0"/>
              <a:t>?</a:t>
            </a:r>
          </a:p>
          <a:p>
            <a:pPr marL="181225" indent="-181225">
              <a:buFont typeface="Arial" panose="020B0604020202020204" pitchFamily="34" charset="0"/>
              <a:buChar char="•"/>
            </a:pPr>
            <a:r>
              <a:rPr lang="en-US" sz="1200" dirty="0"/>
              <a:t>Does the bank/credit union offer </a:t>
            </a:r>
            <a:r>
              <a:rPr lang="en-US" sz="1200" b="1" dirty="0"/>
              <a:t>early direct deposit of active duty pay</a:t>
            </a:r>
            <a:r>
              <a:rPr lang="en-US" sz="1200" dirty="0"/>
              <a:t>, which could allow you to access your pay sooner than regular military paydays on the 1</a:t>
            </a:r>
            <a:r>
              <a:rPr lang="en-US" sz="1200" baseline="30000" dirty="0"/>
              <a:t>st</a:t>
            </a:r>
            <a:r>
              <a:rPr lang="en-US" sz="1200" dirty="0"/>
              <a:t> and 15</a:t>
            </a:r>
            <a:r>
              <a:rPr lang="en-US" sz="1200" baseline="30000" dirty="0"/>
              <a:t>th</a:t>
            </a:r>
            <a:r>
              <a:rPr lang="en-US" sz="1200" dirty="0"/>
              <a:t> of the month.</a:t>
            </a:r>
          </a:p>
          <a:p>
            <a:pPr marL="181225" indent="-181225">
              <a:buFont typeface="Arial" panose="020B0604020202020204" pitchFamily="34" charset="0"/>
              <a:buChar char="•"/>
            </a:pPr>
            <a:r>
              <a:rPr lang="en-US" sz="1200" dirty="0"/>
              <a:t>Do you qualify for any special </a:t>
            </a:r>
            <a:r>
              <a:rPr lang="en-US" sz="1200" b="1" dirty="0"/>
              <a:t>military savings programs </a:t>
            </a:r>
            <a:r>
              <a:rPr lang="en-US" sz="1200" dirty="0"/>
              <a:t>that will help you boost your savings?</a:t>
            </a:r>
          </a:p>
          <a:p>
            <a:pPr marL="181225" indent="-181225">
              <a:buFont typeface="Arial" panose="020B0604020202020204" pitchFamily="34" charset="0"/>
              <a:buChar char="•"/>
            </a:pPr>
            <a:endParaRPr lang="en-US" sz="1200" dirty="0"/>
          </a:p>
          <a:p>
            <a:r>
              <a:rPr lang="en-US" sz="1200" dirty="0"/>
              <a:t>Last but not least, contribute to the </a:t>
            </a:r>
            <a:r>
              <a:rPr lang="en-US" sz="1200" b="1" dirty="0"/>
              <a:t>Thrift Savings Plan (TSP) </a:t>
            </a:r>
            <a:r>
              <a:rPr lang="en-US" sz="1200" dirty="0"/>
              <a:t>to help you save for retirement and take advantage of the government’s match (up to a certain percentage of your contributions), which equals free money.</a:t>
            </a:r>
          </a:p>
        </p:txBody>
      </p:sp>
      <p:sp>
        <p:nvSpPr>
          <p:cNvPr id="4" name="Slide Number Placeholder 3"/>
          <p:cNvSpPr>
            <a:spLocks noGrp="1"/>
          </p:cNvSpPr>
          <p:nvPr>
            <p:ph type="sldNum" sz="quarter" idx="10"/>
          </p:nvPr>
        </p:nvSpPr>
        <p:spPr/>
        <p:txBody>
          <a:bodyPr/>
          <a:lstStyle/>
          <a:p>
            <a:fld id="{527FBC3B-B2A2-491A-87DE-759D0CB4D4F8}" type="slidenum">
              <a:rPr lang="en-US" smtClean="0"/>
              <a:t>37</a:t>
            </a:fld>
            <a:endParaRPr lang="en-US"/>
          </a:p>
        </p:txBody>
      </p:sp>
    </p:spTree>
    <p:extLst>
      <p:ext uri="{BB962C8B-B14F-4D97-AF65-F5344CB8AC3E}">
        <p14:creationId xmlns:p14="http://schemas.microsoft.com/office/powerpoint/2010/main" val="3550238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defTabSz="966529">
              <a:defRPr/>
            </a:pPr>
            <a:r>
              <a:rPr lang="en-US" altLang="en-US" sz="1200" b="1" i="1" dirty="0"/>
              <a:t>Suggested Script:</a:t>
            </a:r>
          </a:p>
          <a:p>
            <a:r>
              <a:rPr lang="en-US" sz="1200" dirty="0"/>
              <a:t>Investing can be a smart way to make your money work for you, but there are no guarantees. Do your research to reduce your risk. Start by asking yourself:</a:t>
            </a:r>
          </a:p>
          <a:p>
            <a:pPr marL="181225" indent="-181225">
              <a:buFont typeface="Arial" panose="020B0604020202020204" pitchFamily="34" charset="0"/>
              <a:buChar char="•"/>
            </a:pPr>
            <a:r>
              <a:rPr lang="en-US" sz="1200" b="1" dirty="0"/>
              <a:t>What is the opportunity? </a:t>
            </a:r>
            <a:r>
              <a:rPr lang="en-US" sz="1200" dirty="0"/>
              <a:t>For stock sales, this is easy information to come by as any company selling stock is required to provide investors with important information in a “prospectus.” Read it before you invest.</a:t>
            </a:r>
          </a:p>
          <a:p>
            <a:pPr marL="181225" indent="-181225">
              <a:buFont typeface="Arial" panose="020B0604020202020204" pitchFamily="34" charset="0"/>
              <a:buChar char="•"/>
            </a:pPr>
            <a:r>
              <a:rPr lang="en-US" sz="1200" b="1" dirty="0"/>
              <a:t>Is my investment advisor or firm qualified? </a:t>
            </a:r>
            <a:r>
              <a:rPr lang="en-US" sz="1200" dirty="0"/>
              <a:t>There are a variety of resources available to you check qualifications based on the type of advisor. </a:t>
            </a:r>
          </a:p>
          <a:p>
            <a:pPr marL="181225" indent="-181225">
              <a:buFont typeface="Arial" panose="020B0604020202020204" pitchFamily="34" charset="0"/>
              <a:buChar char="•"/>
            </a:pPr>
            <a:r>
              <a:rPr lang="en-US" sz="1200" b="1" dirty="0"/>
              <a:t>What are the fees? </a:t>
            </a:r>
            <a:r>
              <a:rPr lang="en-US" sz="1200" dirty="0"/>
              <a:t>The smallest difference can have a big impact on earnings.</a:t>
            </a:r>
          </a:p>
          <a:p>
            <a:pPr marL="181225" indent="-181225">
              <a:buFont typeface="Arial" panose="020B0604020202020204" pitchFamily="34" charset="0"/>
              <a:buChar char="•"/>
            </a:pPr>
            <a:endParaRPr lang="en-US" sz="1200" dirty="0"/>
          </a:p>
          <a:p>
            <a:r>
              <a:rPr lang="en-US" sz="1200" dirty="0"/>
              <a:t>Fraud is pervasive in the investment world. Avoid offers:</a:t>
            </a:r>
          </a:p>
          <a:p>
            <a:pPr marL="181225" indent="-181225">
              <a:buFont typeface="Arial" panose="020B0604020202020204" pitchFamily="34" charset="0"/>
              <a:buChar char="•"/>
            </a:pPr>
            <a:r>
              <a:rPr lang="en-US" sz="1200" dirty="0"/>
              <a:t>Promising a </a:t>
            </a:r>
            <a:r>
              <a:rPr lang="en-US" sz="1200" b="1" dirty="0"/>
              <a:t>high rate of return and low risk</a:t>
            </a:r>
            <a:r>
              <a:rPr lang="en-US" sz="1200" dirty="0"/>
              <a:t>. The potential for a high rate of return always comes with a high risk.</a:t>
            </a:r>
          </a:p>
          <a:p>
            <a:pPr marL="181225" indent="-181225">
              <a:buFont typeface="Arial" panose="020B0604020202020204" pitchFamily="34" charset="0"/>
              <a:buChar char="•"/>
            </a:pPr>
            <a:r>
              <a:rPr lang="en-US" sz="1200" dirty="0"/>
              <a:t>Pressuring you to </a:t>
            </a:r>
            <a:r>
              <a:rPr lang="en-US" sz="1200" b="1" dirty="0"/>
              <a:t>invest quickly</a:t>
            </a:r>
            <a:r>
              <a:rPr lang="en-US" sz="1200" dirty="0"/>
              <a:t>.</a:t>
            </a:r>
          </a:p>
          <a:p>
            <a:pPr marL="181225" indent="-181225">
              <a:buFont typeface="Arial" panose="020B0604020202020204" pitchFamily="34" charset="0"/>
              <a:buChar char="•"/>
            </a:pPr>
            <a:r>
              <a:rPr lang="en-US" sz="1200" dirty="0"/>
              <a:t>Advertising “</a:t>
            </a:r>
            <a:r>
              <a:rPr lang="en-US" sz="1200" b="1" dirty="0"/>
              <a:t>get rich quick</a:t>
            </a:r>
            <a:r>
              <a:rPr lang="en-US" sz="1200" dirty="0"/>
              <a:t>” or “</a:t>
            </a:r>
            <a:r>
              <a:rPr lang="en-US" sz="1200" b="1" dirty="0"/>
              <a:t>make money fast</a:t>
            </a:r>
            <a:r>
              <a:rPr lang="en-US" sz="1200" dirty="0"/>
              <a:t>.”</a:t>
            </a:r>
          </a:p>
          <a:p>
            <a:endParaRPr lang="en-US" sz="1200" dirty="0"/>
          </a:p>
          <a:p>
            <a:r>
              <a:rPr lang="en-US" sz="1200" dirty="0"/>
              <a:t>Watch out for scammers who work through groups you trust, like military or religious groups, or those who operate from a location near your installation.</a:t>
            </a:r>
          </a:p>
        </p:txBody>
      </p:sp>
      <p:sp>
        <p:nvSpPr>
          <p:cNvPr id="4" name="Slide Number Placeholder 3"/>
          <p:cNvSpPr>
            <a:spLocks noGrp="1"/>
          </p:cNvSpPr>
          <p:nvPr>
            <p:ph type="sldNum" sz="quarter" idx="10"/>
          </p:nvPr>
        </p:nvSpPr>
        <p:spPr/>
        <p:txBody>
          <a:bodyPr/>
          <a:lstStyle/>
          <a:p>
            <a:fld id="{527FBC3B-B2A2-491A-87DE-759D0CB4D4F8}" type="slidenum">
              <a:rPr lang="en-US" smtClean="0"/>
              <a:t>38</a:t>
            </a:fld>
            <a:endParaRPr lang="en-US"/>
          </a:p>
        </p:txBody>
      </p:sp>
    </p:spTree>
    <p:extLst>
      <p:ext uri="{BB962C8B-B14F-4D97-AF65-F5344CB8AC3E}">
        <p14:creationId xmlns:p14="http://schemas.microsoft.com/office/powerpoint/2010/main" val="1177272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altLang="en-US" sz="1200" dirty="0"/>
              <a:t>With your financial situation in order, the last thing you want to do is have it be jeopardized by thieves and scammers. </a:t>
            </a:r>
            <a:endParaRPr lang="en-US" sz="1200" b="1" dirty="0"/>
          </a:p>
          <a:p>
            <a:pPr>
              <a:spcBef>
                <a:spcPct val="0"/>
              </a:spcBef>
            </a:pPr>
            <a:endParaRPr lang="en-US" sz="1200" dirty="0"/>
          </a:p>
          <a:p>
            <a:pPr>
              <a:spcBef>
                <a:spcPct val="0"/>
              </a:spcBef>
            </a:pPr>
            <a:r>
              <a:rPr lang="en-US" sz="1200" dirty="0"/>
              <a:t>Today, we’ll learn some actionable tips for keeping your finances safe, including </a:t>
            </a:r>
            <a:r>
              <a:rPr lang="en-US" sz="1200" b="1" dirty="0"/>
              <a:t>[PRESENTER: CUSTOMIZE TO SUIT THE TOPICS YOU WILL COVER] </a:t>
            </a:r>
            <a:r>
              <a:rPr lang="en-US" sz="1200" dirty="0"/>
              <a:t>h</a:t>
            </a:r>
            <a:r>
              <a:rPr lang="en-US" sz="1200" dirty="0"/>
              <a:t>ow to safeguard your money, personal information, financial records and reputation.</a:t>
            </a: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39</a:t>
            </a:fld>
            <a:endParaRPr lang="en-US"/>
          </a:p>
        </p:txBody>
      </p:sp>
    </p:spTree>
    <p:extLst>
      <p:ext uri="{BB962C8B-B14F-4D97-AF65-F5344CB8AC3E}">
        <p14:creationId xmlns:p14="http://schemas.microsoft.com/office/powerpoint/2010/main" val="120333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660583"/>
          </a:xfrm>
        </p:spPr>
        <p:txBody>
          <a:bodyPr/>
          <a:lstStyle/>
          <a:p>
            <a:pPr>
              <a:spcBef>
                <a:spcPct val="0"/>
              </a:spcBef>
            </a:pPr>
            <a:r>
              <a:rPr lang="en-US" altLang="en-US" sz="1200" b="1" i="1" dirty="0"/>
              <a:t>Suggested Script:</a:t>
            </a:r>
          </a:p>
          <a:p>
            <a:pPr>
              <a:spcBef>
                <a:spcPct val="0"/>
              </a:spcBef>
            </a:pPr>
            <a:r>
              <a:rPr lang="en-US" altLang="en-US" sz="1200" b="1" i="1" dirty="0"/>
              <a:t>(adapt script depending on whether speaker is a PFM, other counselor or someone else in the community.)</a:t>
            </a:r>
          </a:p>
          <a:p>
            <a:pPr>
              <a:spcBef>
                <a:spcPct val="0"/>
              </a:spcBef>
            </a:pPr>
            <a:endParaRPr lang="en-US" altLang="en-US" sz="1200" b="1" i="1" dirty="0"/>
          </a:p>
          <a:p>
            <a:pPr>
              <a:spcBef>
                <a:spcPct val="0"/>
              </a:spcBef>
            </a:pPr>
            <a:r>
              <a:rPr lang="en-US" altLang="en-US" sz="1200" dirty="0"/>
              <a:t>It’s important to know that you’re not alone in tackling financial topics. The Department of Defense has financial counselors, including </a:t>
            </a:r>
            <a:r>
              <a:rPr lang="en-US" altLang="en-US" sz="1200" b="1" dirty="0"/>
              <a:t>Personal Financial Managers </a:t>
            </a:r>
            <a:r>
              <a:rPr lang="en-US" altLang="en-US" sz="1200" dirty="0"/>
              <a:t>(or PFMs), who are available to help.</a:t>
            </a:r>
          </a:p>
          <a:p>
            <a:pPr>
              <a:spcBef>
                <a:spcPct val="0"/>
              </a:spcBef>
            </a:pPr>
            <a:endParaRPr lang="en-US" altLang="en-US" sz="1200" dirty="0"/>
          </a:p>
          <a:p>
            <a:pPr>
              <a:spcBef>
                <a:spcPct val="0"/>
              </a:spcBef>
            </a:pPr>
            <a:r>
              <a:rPr lang="en-US" altLang="en-US" sz="1200" dirty="0"/>
              <a:t>Can anyone here tell me what a PFM can help you with?</a:t>
            </a:r>
          </a:p>
          <a:p>
            <a:pPr>
              <a:spcBef>
                <a:spcPct val="0"/>
              </a:spcBef>
            </a:pPr>
            <a:endParaRPr lang="en-US" altLang="en-US" sz="1200" dirty="0"/>
          </a:p>
          <a:p>
            <a:r>
              <a:rPr lang="en-US" sz="1200" dirty="0"/>
              <a:t>Working with PFMs is </a:t>
            </a:r>
            <a:r>
              <a:rPr lang="en-US" sz="1200" b="1" dirty="0"/>
              <a:t>private and confidential</a:t>
            </a:r>
            <a:r>
              <a:rPr lang="en-US" sz="1200" dirty="0"/>
              <a:t>. They can help you with things like one-on-one </a:t>
            </a:r>
            <a:r>
              <a:rPr lang="en-US" sz="1200" b="1" dirty="0"/>
              <a:t>counseling</a:t>
            </a:r>
            <a:r>
              <a:rPr lang="en-US" sz="1200" dirty="0"/>
              <a:t>; free </a:t>
            </a:r>
            <a:r>
              <a:rPr lang="en-US" sz="1200" b="1" dirty="0"/>
              <a:t>classes</a:t>
            </a:r>
            <a:r>
              <a:rPr lang="en-US" sz="1200" dirty="0"/>
              <a:t> and seminars on topics like money management, your credit, military savings programs and how to get out of debt; applying for emergency </a:t>
            </a:r>
            <a:r>
              <a:rPr lang="en-US" sz="1200" b="1" dirty="0"/>
              <a:t>financial help</a:t>
            </a:r>
            <a:r>
              <a:rPr lang="en-US" sz="1200" dirty="0"/>
              <a:t>; and getting your </a:t>
            </a:r>
            <a:r>
              <a:rPr lang="en-US" sz="1200" b="1" dirty="0"/>
              <a:t>free FICO credit score </a:t>
            </a:r>
            <a:r>
              <a:rPr lang="en-US" sz="1200" dirty="0"/>
              <a:t>through the FINRA Investor Education Foundation.</a:t>
            </a:r>
          </a:p>
          <a:p>
            <a:endParaRPr lang="en-US" sz="1200" dirty="0"/>
          </a:p>
          <a:p>
            <a:r>
              <a:rPr lang="en-US" sz="1200" dirty="0"/>
              <a:t>You can find a PFM by visiting the military installations website and choosing, “Personal Financial Management Services” or calling Military OneSource at 1-800-342-9647.</a:t>
            </a: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4</a:t>
            </a:fld>
            <a:endParaRPr lang="en-US"/>
          </a:p>
        </p:txBody>
      </p:sp>
    </p:spTree>
    <p:extLst>
      <p:ext uri="{BB962C8B-B14F-4D97-AF65-F5344CB8AC3E}">
        <p14:creationId xmlns:p14="http://schemas.microsoft.com/office/powerpoint/2010/main" val="1629210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defTabSz="966529">
              <a:defRPr/>
            </a:pPr>
            <a:r>
              <a:rPr lang="en-US" altLang="en-US" sz="1200" b="1" i="1" dirty="0"/>
              <a:t>Suggested Script:</a:t>
            </a:r>
          </a:p>
          <a:p>
            <a:r>
              <a:rPr lang="en-US" sz="1200" dirty="0"/>
              <a:t>Have you or someone you know ever fallen victim to a scam? It’s more common than you think. Although </a:t>
            </a:r>
            <a:r>
              <a:rPr lang="en-US" sz="1200" b="1" dirty="0"/>
              <a:t>scam artists defraud millions of people ever year</a:t>
            </a:r>
            <a:r>
              <a:rPr lang="en-US" sz="1200" dirty="0"/>
              <a:t>, avoiding fraud is within your control if you remember these helpful tips.</a:t>
            </a:r>
          </a:p>
          <a:p>
            <a:endParaRPr lang="en-US" sz="1200" dirty="0"/>
          </a:p>
          <a:p>
            <a:r>
              <a:rPr lang="en-US" sz="1200" b="1" dirty="0"/>
              <a:t>Beware </a:t>
            </a:r>
            <a:r>
              <a:rPr lang="en-US" sz="1200" dirty="0"/>
              <a:t>of any individuals or companies that:</a:t>
            </a:r>
          </a:p>
          <a:p>
            <a:pPr marL="181225" indent="-181225">
              <a:buFont typeface="Arial" panose="020B0604020202020204" pitchFamily="34" charset="0"/>
              <a:buChar char="•"/>
            </a:pPr>
            <a:r>
              <a:rPr lang="en-US" sz="1200" dirty="0"/>
              <a:t>Call </a:t>
            </a:r>
            <a:r>
              <a:rPr lang="en-US" sz="1200" b="1" dirty="0"/>
              <a:t>asking for money or personal information</a:t>
            </a:r>
            <a:r>
              <a:rPr lang="en-US" sz="1200" dirty="0"/>
              <a:t>. Hang up immediately, and don’t rely on Caller ID to identify suspicious callers. It’s easily faked.</a:t>
            </a:r>
          </a:p>
          <a:p>
            <a:pPr marL="181225" indent="-181225">
              <a:buFont typeface="Arial" panose="020B0604020202020204" pitchFamily="34" charset="0"/>
              <a:buChar char="•"/>
            </a:pPr>
            <a:r>
              <a:rPr lang="en-US" sz="1200" dirty="0"/>
              <a:t>Use recorded sales pitches or “</a:t>
            </a:r>
            <a:r>
              <a:rPr lang="en-US" sz="1200" b="1" dirty="0" err="1"/>
              <a:t>robocalls</a:t>
            </a:r>
            <a:r>
              <a:rPr lang="en-US" sz="1200" dirty="0"/>
              <a:t>,” which are illegal. </a:t>
            </a:r>
          </a:p>
          <a:p>
            <a:pPr marL="181225" indent="-181225">
              <a:buFont typeface="Arial" panose="020B0604020202020204" pitchFamily="34" charset="0"/>
              <a:buChar char="•"/>
            </a:pPr>
            <a:r>
              <a:rPr lang="en-US" sz="1200" dirty="0"/>
              <a:t>Request payment via </a:t>
            </a:r>
            <a:r>
              <a:rPr lang="en-US" sz="1200" b="1" dirty="0"/>
              <a:t>wire services </a:t>
            </a:r>
            <a:r>
              <a:rPr lang="en-US" sz="1200" dirty="0"/>
              <a:t>or reloadable payment cards, neither of which offer a way to get your money back if it’s a scam.</a:t>
            </a:r>
          </a:p>
          <a:p>
            <a:pPr marL="181225" indent="-181225">
              <a:buFont typeface="Arial" panose="020B0604020202020204" pitchFamily="34" charset="0"/>
              <a:buChar char="•"/>
            </a:pPr>
            <a:r>
              <a:rPr lang="en-US" sz="1200" dirty="0"/>
              <a:t>Ask you to </a:t>
            </a:r>
            <a:r>
              <a:rPr lang="en-US" sz="1200" b="1" dirty="0"/>
              <a:t>deposit a check and wire money back</a:t>
            </a:r>
            <a:r>
              <a:rPr lang="en-US" sz="1200" dirty="0"/>
              <a:t>. If the deposited check turns out to be a fake, you will be expected to repay the bank. </a:t>
            </a:r>
          </a:p>
          <a:p>
            <a:pPr lvl="0"/>
            <a:endParaRPr lang="en-US" sz="1200" b="1" dirty="0"/>
          </a:p>
          <a:p>
            <a:pPr lvl="0"/>
            <a:r>
              <a:rPr lang="en-US" sz="1200" dirty="0"/>
              <a:t>Even though the caller may be pressuring you, </a:t>
            </a:r>
            <a:r>
              <a:rPr lang="en-US" sz="1200" b="1" dirty="0"/>
              <a:t>stop and take the time to research </a:t>
            </a:r>
            <a:r>
              <a:rPr lang="en-US" sz="1200" dirty="0"/>
              <a:t>any company or product before you buy. </a:t>
            </a:r>
          </a:p>
          <a:p>
            <a:pPr marL="181225" indent="-181225">
              <a:buFont typeface="Arial" panose="020B0604020202020204" pitchFamily="34" charset="0"/>
              <a:buChar char="•"/>
            </a:pPr>
            <a:r>
              <a:rPr lang="en-US" sz="1200" b="1" dirty="0"/>
              <a:t>Search</a:t>
            </a:r>
            <a:r>
              <a:rPr lang="en-US" sz="1200" dirty="0"/>
              <a:t> for a company or product name online along with words like “review,” “complaint” or “scam” to uncover previous scam activity. </a:t>
            </a:r>
          </a:p>
          <a:p>
            <a:pPr marL="181225" indent="-181225">
              <a:buFont typeface="Arial" panose="020B0604020202020204" pitchFamily="34" charset="0"/>
              <a:buChar char="•"/>
            </a:pPr>
            <a:r>
              <a:rPr lang="en-US" sz="1200" dirty="0"/>
              <a:t>Also, </a:t>
            </a:r>
            <a:r>
              <a:rPr lang="en-US" sz="1200" b="1" dirty="0"/>
              <a:t>talk</a:t>
            </a:r>
            <a:r>
              <a:rPr lang="en-US" sz="1200" dirty="0"/>
              <a:t> to someone you trust to get their opinion.</a:t>
            </a:r>
          </a:p>
          <a:p>
            <a:pPr marL="181225" indent="-181225">
              <a:buFont typeface="Arial" panose="020B0604020202020204" pitchFamily="34" charset="0"/>
              <a:buChar char="•"/>
            </a:pPr>
            <a:endParaRPr lang="en-US" sz="1200" dirty="0"/>
          </a:p>
          <a:p>
            <a:pPr lvl="0"/>
            <a:r>
              <a:rPr lang="en-US" sz="1200" dirty="0"/>
              <a:t>The Federal Trade Commission is here to help.</a:t>
            </a:r>
          </a:p>
          <a:p>
            <a:pPr marL="181225" indent="-181225">
              <a:buFont typeface="Arial" panose="020B0604020202020204" pitchFamily="34" charset="0"/>
              <a:buChar char="•"/>
            </a:pPr>
            <a:r>
              <a:rPr lang="en-US" sz="1200" dirty="0"/>
              <a:t>Sign up for </a:t>
            </a:r>
            <a:r>
              <a:rPr lang="en-US" sz="1200" b="1" dirty="0"/>
              <a:t>free scam alerts </a:t>
            </a:r>
            <a:r>
              <a:rPr lang="en-US" sz="1200" dirty="0"/>
              <a:t>– http://www.ftc.gov/subscribe</a:t>
            </a:r>
          </a:p>
          <a:p>
            <a:pPr marL="181225" indent="-181225">
              <a:buFont typeface="Arial" panose="020B0604020202020204" pitchFamily="34" charset="0"/>
              <a:buChar char="•"/>
            </a:pPr>
            <a:r>
              <a:rPr lang="en-US" sz="1200" b="1" dirty="0"/>
              <a:t>Report scams </a:t>
            </a:r>
            <a:r>
              <a:rPr lang="en-US" sz="1200" dirty="0"/>
              <a:t>– http://www.ftc.gov/complaint</a:t>
            </a:r>
          </a:p>
        </p:txBody>
      </p:sp>
      <p:sp>
        <p:nvSpPr>
          <p:cNvPr id="4" name="Slide Number Placeholder 3"/>
          <p:cNvSpPr>
            <a:spLocks noGrp="1"/>
          </p:cNvSpPr>
          <p:nvPr>
            <p:ph type="sldNum" sz="quarter" idx="10"/>
          </p:nvPr>
        </p:nvSpPr>
        <p:spPr/>
        <p:txBody>
          <a:bodyPr/>
          <a:lstStyle/>
          <a:p>
            <a:fld id="{527FBC3B-B2A2-491A-87DE-759D0CB4D4F8}" type="slidenum">
              <a:rPr lang="en-US" smtClean="0"/>
              <a:t>40</a:t>
            </a:fld>
            <a:endParaRPr lang="en-US" dirty="0"/>
          </a:p>
        </p:txBody>
      </p:sp>
    </p:spTree>
    <p:extLst>
      <p:ext uri="{BB962C8B-B14F-4D97-AF65-F5344CB8AC3E}">
        <p14:creationId xmlns:p14="http://schemas.microsoft.com/office/powerpoint/2010/main" val="2058832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defTabSz="966529">
              <a:defRPr/>
            </a:pPr>
            <a:r>
              <a:rPr lang="en-US" altLang="en-US" sz="1200" b="1" i="1" dirty="0"/>
              <a:t>Suggested Script:</a:t>
            </a:r>
            <a:br>
              <a:rPr lang="en-US" altLang="en-US" sz="1200" b="1" i="1" dirty="0"/>
            </a:br>
            <a:r>
              <a:rPr lang="en-US" sz="1200" dirty="0"/>
              <a:t>Did you know that monitoring your credit is one of the easiest, most effective ways of </a:t>
            </a:r>
            <a:r>
              <a:rPr lang="en-US" sz="1200" b="1" dirty="0"/>
              <a:t>keeping an eye on your financial situation</a:t>
            </a:r>
            <a:r>
              <a:rPr lang="en-US" sz="1200" dirty="0"/>
              <a:t>, and it’s absolutely free?</a:t>
            </a:r>
          </a:p>
          <a:p>
            <a:pPr defTabSz="966529">
              <a:defRPr/>
            </a:pPr>
            <a:endParaRPr lang="en-US" sz="1200" dirty="0"/>
          </a:p>
          <a:p>
            <a:pPr defTabSz="966529">
              <a:defRPr/>
            </a:pPr>
            <a:r>
              <a:rPr lang="en-US" sz="1200" dirty="0"/>
              <a:t>Here are four ways to take advantage of the services available to you:</a:t>
            </a:r>
          </a:p>
          <a:p>
            <a:pPr marL="181225" indent="-181225" defTabSz="966529">
              <a:buFont typeface="Arial" panose="020B0604020202020204" pitchFamily="34" charset="0"/>
              <a:buChar char="•"/>
              <a:defRPr/>
            </a:pPr>
            <a:r>
              <a:rPr lang="en-US" sz="1200" dirty="0"/>
              <a:t>Access your </a:t>
            </a:r>
            <a:r>
              <a:rPr lang="en-US" sz="1200" b="1" dirty="0"/>
              <a:t>free credit report </a:t>
            </a:r>
            <a:r>
              <a:rPr lang="en-US" sz="1200" dirty="0"/>
              <a:t>at AnnualCreditReport.com every four months, requesting it from a different credit bureau each time to stagger them. Review this snapshot of your credit history and watch out for anything that is incorrect.</a:t>
            </a:r>
          </a:p>
          <a:p>
            <a:pPr marL="181225" indent="-181225" defTabSz="966529">
              <a:buFont typeface="Arial" panose="020B0604020202020204" pitchFamily="34" charset="0"/>
              <a:buChar char="•"/>
              <a:defRPr/>
            </a:pPr>
            <a:r>
              <a:rPr lang="en-US" sz="1200" dirty="0"/>
              <a:t>If you deploy, put an </a:t>
            </a:r>
            <a:r>
              <a:rPr lang="en-US" sz="1200" b="1" dirty="0"/>
              <a:t>active duty alert </a:t>
            </a:r>
            <a:r>
              <a:rPr lang="en-US" sz="1200" dirty="0"/>
              <a:t>on your credit report through one of the three credit bureaus to require creditors to verify your identity before extending credit in your name. They last for one year, but are renewable. </a:t>
            </a:r>
          </a:p>
          <a:p>
            <a:pPr marL="181225" indent="-181225" defTabSz="966529">
              <a:buFont typeface="Arial" panose="020B0604020202020204" pitchFamily="34" charset="0"/>
              <a:buChar char="•"/>
              <a:defRPr/>
            </a:pPr>
            <a:r>
              <a:rPr lang="en-US" sz="1200" b="1" dirty="0"/>
              <a:t>Review your bank and credit card statements </a:t>
            </a:r>
            <a:r>
              <a:rPr lang="en-US" sz="1200" dirty="0"/>
              <a:t>and health plan explanation of benefits regularly for suspicious activity. See something unusual? Call to inquire.</a:t>
            </a:r>
          </a:p>
          <a:p>
            <a:pPr marL="181225" indent="-181225" defTabSz="966529">
              <a:buFont typeface="Arial" panose="020B0604020202020204" pitchFamily="34" charset="0"/>
              <a:buChar char="•"/>
              <a:defRPr/>
            </a:pPr>
            <a:r>
              <a:rPr lang="en-US" sz="1200" dirty="0"/>
              <a:t>Find out if you’re </a:t>
            </a:r>
            <a:r>
              <a:rPr lang="en-US" sz="1200" b="1" dirty="0"/>
              <a:t>eligible for monitoring services as part of the OPM data breach</a:t>
            </a:r>
            <a:r>
              <a:rPr lang="en-US" sz="1200" dirty="0"/>
              <a:t>. This was when, in 2015, hackers stole the personal data of millions of current and former federal employees, including active duty servicemembers and veterans.</a:t>
            </a:r>
          </a:p>
          <a:p>
            <a:pPr marL="664488" lvl="1" indent="-181225" defTabSz="966529">
              <a:buFont typeface="Arial" panose="020B0604020202020204" pitchFamily="34" charset="0"/>
              <a:buChar char="•"/>
              <a:defRPr/>
            </a:pPr>
            <a:r>
              <a:rPr lang="en-US" sz="1200" dirty="0"/>
              <a:t>If you received a notification letter and PIN code via mail, redeem your benefits for free up until December 31, 2018.</a:t>
            </a:r>
          </a:p>
          <a:p>
            <a:pPr marL="664488" lvl="1" indent="-181225" defTabSz="966529">
              <a:buFont typeface="Arial" panose="020B0604020202020204" pitchFamily="34" charset="0"/>
              <a:buChar char="•"/>
              <a:defRPr/>
            </a:pPr>
            <a:r>
              <a:rPr lang="en-US" sz="1200" dirty="0"/>
              <a:t>Not sure if you are eligible? Check online at OPM.gov/cybersecurity to determine whether you were impacted by the breach.</a:t>
            </a:r>
          </a:p>
          <a:p>
            <a:pPr marL="664488" lvl="1" indent="-181225" defTabSz="966529">
              <a:buFont typeface="Arial" panose="020B0604020202020204" pitchFamily="34" charset="0"/>
              <a:buChar char="•"/>
              <a:defRPr/>
            </a:pPr>
            <a:r>
              <a:rPr lang="en-US" sz="1200" dirty="0"/>
              <a:t>If you used the e-QIP system and used the same password for other accounts, change those passwords immediately.</a:t>
            </a: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41</a:t>
            </a:fld>
            <a:endParaRPr lang="en-US" dirty="0"/>
          </a:p>
        </p:txBody>
      </p:sp>
    </p:spTree>
    <p:extLst>
      <p:ext uri="{BB962C8B-B14F-4D97-AF65-F5344CB8AC3E}">
        <p14:creationId xmlns:p14="http://schemas.microsoft.com/office/powerpoint/2010/main" val="24694826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r>
              <a:rPr lang="en-US" altLang="en-US" sz="1200" b="1" i="1" dirty="0"/>
              <a:t>Suggested Script:</a:t>
            </a:r>
            <a:br>
              <a:rPr lang="en-US" altLang="en-US" sz="1200" b="1" i="1" dirty="0"/>
            </a:br>
            <a:r>
              <a:rPr lang="en-US" altLang="en-US" sz="1200" b="1" dirty="0"/>
              <a:t>Identity theft </a:t>
            </a:r>
            <a:r>
              <a:rPr lang="en-US" altLang="en-US" sz="1200" dirty="0"/>
              <a:t>can disrupt your life, wreck your finances and even lead to the loss of your security clearance. If you are the victim of identity theft, here are five helpful tips to help you act quickly and minimize the consequences.</a:t>
            </a:r>
          </a:p>
          <a:p>
            <a:endParaRPr lang="en-US" altLang="en-US" sz="1200" dirty="0"/>
          </a:p>
          <a:p>
            <a:pPr marL="181225" indent="-181225">
              <a:buFont typeface="Arial" panose="020B0604020202020204" pitchFamily="34" charset="0"/>
              <a:buChar char="•"/>
            </a:pPr>
            <a:r>
              <a:rPr lang="en-US" altLang="en-US" sz="1200" dirty="0"/>
              <a:t>First, </a:t>
            </a:r>
            <a:r>
              <a:rPr lang="en-US" altLang="en-US" sz="1200" b="1" dirty="0"/>
              <a:t>call the companies </a:t>
            </a:r>
            <a:r>
              <a:rPr lang="en-US" altLang="en-US" sz="1200" dirty="0"/>
              <a:t>where you know fraud occurred. Ask them to close or freeze those accounts because your identity was stolen. If you have online account access, change your logins, passwords and PINs. </a:t>
            </a:r>
          </a:p>
          <a:p>
            <a:pPr marL="181225" indent="-181225">
              <a:buFont typeface="Arial" panose="020B0604020202020204" pitchFamily="34" charset="0"/>
              <a:buChar char="•"/>
            </a:pPr>
            <a:r>
              <a:rPr lang="en-US" altLang="en-US" sz="1200" b="1" dirty="0"/>
              <a:t>Visit IdentityTheft.gov </a:t>
            </a:r>
            <a:r>
              <a:rPr lang="en-US" altLang="en-US" sz="1200" dirty="0"/>
              <a:t>or call 1-877-438-4388 to report the fraud and create your personal recovery plan. Create an account so you can track your progress.</a:t>
            </a:r>
          </a:p>
          <a:p>
            <a:pPr marL="181225" indent="-181225">
              <a:buFont typeface="Arial" panose="020B0604020202020204" pitchFamily="34" charset="0"/>
              <a:buChar char="•"/>
            </a:pPr>
            <a:r>
              <a:rPr lang="en-US" altLang="en-US" sz="1200" dirty="0"/>
              <a:t>Contact one of the three credit bureaus to </a:t>
            </a:r>
            <a:r>
              <a:rPr lang="en-US" altLang="en-US" sz="1200" b="1" dirty="0"/>
              <a:t>place a fraud alert</a:t>
            </a:r>
            <a:r>
              <a:rPr lang="en-US" altLang="en-US" sz="1200" dirty="0"/>
              <a:t>. That credit bureau will contact the other two to alert them and request that they create alerts. You should receive a letter from each of the three credit bureaus confirming this has been completed on your behalf.</a:t>
            </a:r>
          </a:p>
          <a:p>
            <a:pPr marL="664488" lvl="1" indent="-181225">
              <a:buFont typeface="Arial" panose="020B0604020202020204" pitchFamily="34" charset="0"/>
              <a:buChar char="•"/>
            </a:pPr>
            <a:r>
              <a:rPr lang="en-US" altLang="en-US" sz="1200" dirty="0"/>
              <a:t>Experian: Experian.com/</a:t>
            </a:r>
            <a:r>
              <a:rPr lang="en-US" altLang="en-US" sz="1200" dirty="0" err="1"/>
              <a:t>fraudalert</a:t>
            </a:r>
            <a:r>
              <a:rPr lang="en-US" altLang="en-US" sz="1200" dirty="0"/>
              <a:t>, 1-888-397-3742</a:t>
            </a:r>
          </a:p>
          <a:p>
            <a:pPr marL="664488" lvl="1" indent="-181225">
              <a:buFont typeface="Arial" panose="020B0604020202020204" pitchFamily="34" charset="0"/>
              <a:buChar char="•"/>
            </a:pPr>
            <a:r>
              <a:rPr lang="en-US" altLang="en-US" sz="1200" dirty="0"/>
              <a:t>TransUnion: TransUnion.com/fraud, 1-800-680-7289</a:t>
            </a:r>
          </a:p>
          <a:p>
            <a:pPr marL="664488" lvl="1" indent="-181225">
              <a:buFont typeface="Arial" panose="020B0604020202020204" pitchFamily="34" charset="0"/>
              <a:buChar char="•"/>
            </a:pPr>
            <a:r>
              <a:rPr lang="en-US" altLang="en-US" sz="1200" dirty="0"/>
              <a:t>Equifax: Equifax.com/</a:t>
            </a:r>
            <a:r>
              <a:rPr lang="en-US" altLang="en-US" sz="1200" dirty="0" err="1"/>
              <a:t>creditreportassistance</a:t>
            </a:r>
            <a:r>
              <a:rPr lang="en-US" altLang="en-US" sz="1200" dirty="0"/>
              <a:t>, 1-888-766-0008</a:t>
            </a:r>
          </a:p>
          <a:p>
            <a:pPr marL="181225" indent="-181225">
              <a:buFont typeface="Arial" panose="020B0604020202020204" pitchFamily="34" charset="0"/>
              <a:buChar char="•"/>
            </a:pPr>
            <a:r>
              <a:rPr lang="en-US" altLang="en-US" sz="1200" b="1" dirty="0"/>
              <a:t>Get your credit report </a:t>
            </a:r>
            <a:r>
              <a:rPr lang="en-US" altLang="en-US" sz="1200" dirty="0"/>
              <a:t>and review it carefully to determine whether there are other accounts or concerning items.</a:t>
            </a:r>
          </a:p>
          <a:p>
            <a:pPr marL="181225" indent="-181225">
              <a:buFont typeface="Arial" panose="020B0604020202020204" pitchFamily="34" charset="0"/>
              <a:buChar char="•"/>
            </a:pPr>
            <a:r>
              <a:rPr lang="en-US" altLang="en-US" sz="1200" b="1" dirty="0"/>
              <a:t>Notify your commanding officer </a:t>
            </a:r>
            <a:r>
              <a:rPr lang="en-US" altLang="en-US" sz="1200" dirty="0"/>
              <a:t>to alert him/her to the fraud. You don’t want him or her to be caught off guard by calls trying to collect on debts that aren’t yours.</a:t>
            </a:r>
          </a:p>
        </p:txBody>
      </p:sp>
      <p:sp>
        <p:nvSpPr>
          <p:cNvPr id="4" name="Slide Number Placeholder 3"/>
          <p:cNvSpPr>
            <a:spLocks noGrp="1"/>
          </p:cNvSpPr>
          <p:nvPr>
            <p:ph type="sldNum" sz="quarter" idx="10"/>
          </p:nvPr>
        </p:nvSpPr>
        <p:spPr/>
        <p:txBody>
          <a:bodyPr/>
          <a:lstStyle/>
          <a:p>
            <a:fld id="{527FBC3B-B2A2-491A-87DE-759D0CB4D4F8}" type="slidenum">
              <a:rPr lang="en-US" smtClean="0"/>
              <a:t>42</a:t>
            </a:fld>
            <a:endParaRPr lang="en-US"/>
          </a:p>
        </p:txBody>
      </p:sp>
    </p:spTree>
    <p:extLst>
      <p:ext uri="{BB962C8B-B14F-4D97-AF65-F5344CB8AC3E}">
        <p14:creationId xmlns:p14="http://schemas.microsoft.com/office/powerpoint/2010/main" val="2054759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r>
              <a:rPr lang="en-US" altLang="en-US" sz="1200" b="1" i="1" dirty="0"/>
              <a:t>Suggested Script:</a:t>
            </a:r>
            <a:endParaRPr lang="en-US" altLang="en-US" sz="1200" dirty="0"/>
          </a:p>
          <a:p>
            <a:r>
              <a:rPr lang="en-US" altLang="en-US" sz="1200" dirty="0"/>
              <a:t>Imposters </a:t>
            </a:r>
            <a:r>
              <a:rPr lang="en-US" altLang="en-US" sz="1200" b="1" dirty="0"/>
              <a:t>impersonate someone you trust </a:t>
            </a:r>
            <a:r>
              <a:rPr lang="en-US" altLang="en-US" sz="1200" dirty="0"/>
              <a:t>and </a:t>
            </a:r>
            <a:r>
              <a:rPr lang="en-US" altLang="en-US" sz="1200" b="1" dirty="0"/>
              <a:t>pressure you to send money quickly</a:t>
            </a:r>
            <a:r>
              <a:rPr lang="en-US" altLang="en-US" sz="1200" dirty="0"/>
              <a:t>. These requests can come by text, phone or email. No matter what, never send money or give personal information in response to an unexpected request. </a:t>
            </a:r>
          </a:p>
          <a:p>
            <a:pPr defTabSz="966529">
              <a:defRPr/>
            </a:pPr>
            <a:endParaRPr lang="en-US" altLang="en-US" sz="1200" dirty="0"/>
          </a:p>
          <a:p>
            <a:pPr defTabSz="966529">
              <a:defRPr/>
            </a:pPr>
            <a:r>
              <a:rPr lang="en-US" altLang="en-US" sz="1200" dirty="0"/>
              <a:t>Some of the most </a:t>
            </a:r>
            <a:r>
              <a:rPr lang="en-US" altLang="en-US" sz="1200" b="1" dirty="0"/>
              <a:t>common imposter scams </a:t>
            </a:r>
            <a:r>
              <a:rPr lang="en-US" altLang="en-US" sz="1200" dirty="0"/>
              <a:t>include:</a:t>
            </a:r>
          </a:p>
          <a:p>
            <a:pPr marL="181225" indent="-181225" defTabSz="966529">
              <a:buFont typeface="Arial" panose="020B0604020202020204" pitchFamily="34" charset="0"/>
              <a:buChar char="•"/>
              <a:defRPr/>
            </a:pPr>
            <a:r>
              <a:rPr lang="en-US" altLang="en-US" sz="1200" dirty="0"/>
              <a:t>In one, a </a:t>
            </a:r>
            <a:r>
              <a:rPr lang="en-US" altLang="en-US" sz="1200" b="1" dirty="0"/>
              <a:t>distressed friend or family member </a:t>
            </a:r>
            <a:r>
              <a:rPr lang="en-US" altLang="en-US" sz="1200" dirty="0"/>
              <a:t>calls you in urgent need of money. If this happens, do your research to make sure the emergency is legitimate. Scammers can hack into loved one’s email addresses or use information available on social networking sites to convince you the ask is real. </a:t>
            </a:r>
          </a:p>
          <a:p>
            <a:pPr marL="181225" indent="-181225" defTabSz="966529">
              <a:buFont typeface="Arial" panose="020B0604020202020204" pitchFamily="34" charset="0"/>
              <a:buChar char="•"/>
              <a:defRPr/>
            </a:pPr>
            <a:r>
              <a:rPr lang="en-US" altLang="en-US" sz="1200" dirty="0"/>
              <a:t>In another, the </a:t>
            </a:r>
            <a:r>
              <a:rPr lang="en-US" altLang="en-US" sz="1200" b="1" dirty="0"/>
              <a:t>IRS calls </a:t>
            </a:r>
            <a:r>
              <a:rPr lang="en-US" altLang="en-US" sz="1200" dirty="0"/>
              <a:t>to tell you </a:t>
            </a:r>
            <a:r>
              <a:rPr lang="en-US" altLang="en-US" sz="1200" dirty="0" err="1"/>
              <a:t>you</a:t>
            </a:r>
            <a:r>
              <a:rPr lang="en-US" altLang="en-US" sz="1200" dirty="0"/>
              <a:t> have outstanding debt. Remember, the IRS will never contact you first by phone or ask for payments via prepaid debit cards, iTunes cards, wire transfers. They will also never ask for credit card payment by phone. When in doubt, visit IRS.gov or call 1-800-829-1040. </a:t>
            </a:r>
          </a:p>
          <a:p>
            <a:pPr marL="181225" indent="-181225" defTabSz="966529">
              <a:buFont typeface="Arial" panose="020B0604020202020204" pitchFamily="34" charset="0"/>
              <a:buChar char="•"/>
              <a:defRPr/>
            </a:pPr>
            <a:r>
              <a:rPr lang="en-US" altLang="en-US" sz="1200" dirty="0"/>
              <a:t>The </a:t>
            </a:r>
            <a:r>
              <a:rPr lang="en-US" altLang="en-US" sz="1200" b="1" dirty="0"/>
              <a:t>government calls you to tell you you’re going to get money or a grant</a:t>
            </a:r>
            <a:r>
              <a:rPr lang="en-US" altLang="en-US" sz="1200" dirty="0"/>
              <a:t>. But really, a legit government agency won’t ask you to pay a professing fee related to forms like the FAFSA or for a grant that you have already been awarded. </a:t>
            </a:r>
          </a:p>
          <a:p>
            <a:pPr marL="181225" indent="-181225" defTabSz="966529">
              <a:buFont typeface="Arial" panose="020B0604020202020204" pitchFamily="34" charset="0"/>
              <a:buChar char="•"/>
              <a:defRPr/>
            </a:pPr>
            <a:r>
              <a:rPr lang="en-US" altLang="en-US" sz="1200" dirty="0"/>
              <a:t>In this scam, you receive a call saying that your </a:t>
            </a:r>
            <a:r>
              <a:rPr lang="en-US" altLang="en-US" sz="1200" b="1" dirty="0"/>
              <a:t>computer has a virus </a:t>
            </a:r>
            <a:r>
              <a:rPr lang="en-US" altLang="en-US" sz="1200" dirty="0"/>
              <a:t>and the person calling can help. Don’t fall for it – never give control of your computer or your credit card to someone calling you unexpectedly. </a:t>
            </a:r>
          </a:p>
          <a:p>
            <a:pPr marL="181225" indent="-181225" defTabSz="966529">
              <a:buFont typeface="Arial" panose="020B0604020202020204" pitchFamily="34" charset="0"/>
              <a:buChar char="•"/>
              <a:defRPr/>
            </a:pPr>
            <a:r>
              <a:rPr lang="en-US" altLang="en-US" sz="1200" dirty="0"/>
              <a:t>In this final common scam, a person you’ve been talking to through an </a:t>
            </a:r>
            <a:r>
              <a:rPr lang="en-US" altLang="en-US" sz="1200" b="1" dirty="0"/>
              <a:t>online dating site </a:t>
            </a:r>
            <a:r>
              <a:rPr lang="en-US" altLang="en-US" sz="1200" dirty="0"/>
              <a:t>starts asking for money. Beware – scammers of all genders make fake dating profiles to build relationships and scam innocent people out of money. </a:t>
            </a:r>
          </a:p>
          <a:p>
            <a:endParaRPr lang="en-US" altLang="en-US" sz="1200" b="1" i="1" dirty="0"/>
          </a:p>
        </p:txBody>
      </p:sp>
      <p:sp>
        <p:nvSpPr>
          <p:cNvPr id="4" name="Slide Number Placeholder 3"/>
          <p:cNvSpPr>
            <a:spLocks noGrp="1"/>
          </p:cNvSpPr>
          <p:nvPr>
            <p:ph type="sldNum" sz="quarter" idx="10"/>
          </p:nvPr>
        </p:nvSpPr>
        <p:spPr/>
        <p:txBody>
          <a:bodyPr/>
          <a:lstStyle/>
          <a:p>
            <a:fld id="{527FBC3B-B2A2-491A-87DE-759D0CB4D4F8}" type="slidenum">
              <a:rPr lang="en-US" smtClean="0"/>
              <a:t>43</a:t>
            </a:fld>
            <a:endParaRPr lang="en-US"/>
          </a:p>
        </p:txBody>
      </p:sp>
    </p:spTree>
    <p:extLst>
      <p:ext uri="{BB962C8B-B14F-4D97-AF65-F5344CB8AC3E}">
        <p14:creationId xmlns:p14="http://schemas.microsoft.com/office/powerpoint/2010/main" val="22236714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defTabSz="966529">
              <a:defRPr/>
            </a:pPr>
            <a:r>
              <a:rPr lang="en-US" altLang="en-US" sz="1200" b="1" i="1" dirty="0"/>
              <a:t>Suggested Script:</a:t>
            </a:r>
            <a:endParaRPr lang="en-US" altLang="en-US" sz="1200" dirty="0"/>
          </a:p>
          <a:p>
            <a:r>
              <a:rPr lang="en-US" sz="1200" dirty="0"/>
              <a:t>How many of you know the difference between public and secure wireless networks?</a:t>
            </a:r>
          </a:p>
          <a:p>
            <a:endParaRPr lang="en-US" sz="1200" dirty="0"/>
          </a:p>
          <a:p>
            <a:r>
              <a:rPr lang="en-US" sz="1200" b="1" dirty="0"/>
              <a:t>Public Wi-Fi </a:t>
            </a:r>
            <a:r>
              <a:rPr lang="en-US" sz="1200" dirty="0"/>
              <a:t>can usually be accessed without a password and is </a:t>
            </a:r>
            <a:r>
              <a:rPr lang="en-US" sz="1200" b="1" dirty="0"/>
              <a:t>much less secure </a:t>
            </a:r>
            <a:r>
              <a:rPr lang="en-US" sz="1200" dirty="0"/>
              <a:t>than a secure wireless network, which is typically password protected. There is no guarantee that information you transmit via public Wi-Fi is protected, which means that your information is at increased risk for access or misuse by unwanted parties. In contrast, all information you send on secure networks is protected. </a:t>
            </a:r>
            <a:br>
              <a:rPr lang="en-US" sz="1200" dirty="0"/>
            </a:br>
            <a:endParaRPr lang="en-US" sz="1200" dirty="0"/>
          </a:p>
          <a:p>
            <a:pPr defTabSz="966529">
              <a:defRPr/>
            </a:pPr>
            <a:r>
              <a:rPr lang="en-US" sz="1200" dirty="0"/>
              <a:t>In general, </a:t>
            </a:r>
            <a:r>
              <a:rPr lang="en-US" sz="1200" b="1" dirty="0"/>
              <a:t>the key to security is encryption</a:t>
            </a:r>
            <a:r>
              <a:rPr lang="en-US" sz="1200" dirty="0"/>
              <a:t>, a process of using software to scramble the information you send online, making it unreadable by unwanted parties. Both secure networks and encrypted websites, which contain the “https” web address prefix, use encryption.</a:t>
            </a:r>
          </a:p>
          <a:p>
            <a:pPr defTabSz="966529">
              <a:defRPr/>
            </a:pPr>
            <a:endParaRPr lang="en-US" sz="1200" dirty="0"/>
          </a:p>
          <a:p>
            <a:r>
              <a:rPr lang="en-US" sz="1200" dirty="0"/>
              <a:t>Minimize your risk by </a:t>
            </a:r>
            <a:r>
              <a:rPr lang="en-US" sz="1200" b="1" dirty="0"/>
              <a:t>only transmitting sensitive or financial information via secure wireless networks </a:t>
            </a:r>
            <a:r>
              <a:rPr lang="en-US" sz="1200" dirty="0"/>
              <a:t>or encrypted websites. This includes the use of apps, which are only secure if used on a secure network or your phone’s data network (often referred to as 3G or 4G). If you are on public Wi-Fi, </a:t>
            </a:r>
            <a:r>
              <a:rPr lang="en-US" sz="1200" b="1" dirty="0"/>
              <a:t>skip the app </a:t>
            </a:r>
            <a:r>
              <a:rPr lang="en-US" sz="1200" dirty="0"/>
              <a:t>and try the mobile web site instead – if it has https in the web address, it’s safe to use.</a:t>
            </a: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44</a:t>
            </a:fld>
            <a:endParaRPr lang="en-US"/>
          </a:p>
        </p:txBody>
      </p:sp>
    </p:spTree>
    <p:extLst>
      <p:ext uri="{BB962C8B-B14F-4D97-AF65-F5344CB8AC3E}">
        <p14:creationId xmlns:p14="http://schemas.microsoft.com/office/powerpoint/2010/main" val="28855360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8"/>
            <a:ext cx="5852160" cy="4733319"/>
          </a:xfrm>
        </p:spPr>
        <p:txBody>
          <a:bodyPr/>
          <a:lstStyle/>
          <a:p>
            <a:pPr defTabSz="966529">
              <a:defRPr/>
            </a:pPr>
            <a:r>
              <a:rPr lang="en-US" altLang="en-US" sz="1200" b="1" i="1" dirty="0"/>
              <a:t>Suggested Script:</a:t>
            </a:r>
            <a:endParaRPr lang="en-US" altLang="en-US" sz="1200" dirty="0"/>
          </a:p>
          <a:p>
            <a:r>
              <a:rPr lang="en-US" sz="1200" dirty="0"/>
              <a:t>You can only </a:t>
            </a:r>
            <a:r>
              <a:rPr lang="en-US" sz="1200" b="1" dirty="0"/>
              <a:t>control what happens to your personal information </a:t>
            </a:r>
            <a:r>
              <a:rPr lang="en-US" sz="1200" dirty="0"/>
              <a:t>as long as it’s in your possession. Here are seven simple tips for doing just that:</a:t>
            </a:r>
          </a:p>
          <a:p>
            <a:pPr marL="181225" indent="-181225">
              <a:buFont typeface="Arial" panose="020B0604020202020204" pitchFamily="34" charset="0"/>
              <a:buChar char="•"/>
            </a:pPr>
            <a:r>
              <a:rPr lang="en-US" sz="1200" dirty="0"/>
              <a:t>First, create </a:t>
            </a:r>
            <a:r>
              <a:rPr lang="en-US" sz="1200" b="1" dirty="0"/>
              <a:t>strong passwords</a:t>
            </a:r>
            <a:r>
              <a:rPr lang="en-US" sz="1200" dirty="0"/>
              <a:t>. The best passwords are at least 12 characters long and use a combination of uppercase and lowercase letters, numbers and symbols. Put non-lowercase letters in the middle and avoid common words or phrases. Have trouble remembering your passwords? Consider using a password manager. </a:t>
            </a:r>
          </a:p>
          <a:p>
            <a:pPr marL="181225" indent="-181225">
              <a:buFont typeface="Arial" panose="020B0604020202020204" pitchFamily="34" charset="0"/>
              <a:buChar char="•"/>
            </a:pPr>
            <a:r>
              <a:rPr lang="en-US" sz="1200" dirty="0"/>
              <a:t>Choose </a:t>
            </a:r>
            <a:r>
              <a:rPr lang="en-US" sz="1200" b="1" dirty="0"/>
              <a:t>security questions only you can answer</a:t>
            </a:r>
            <a:r>
              <a:rPr lang="en-US" sz="1200" dirty="0"/>
              <a:t>. Avoid using questions that can be answered through a simple search of public records (e.g., your zip code, birthplace, mother’s maiden name) or possess a limited number of responses that can be easily guessed through the process of elimination (e.g., the color of your first car). </a:t>
            </a:r>
          </a:p>
          <a:p>
            <a:pPr marL="181225" indent="-181225">
              <a:buFont typeface="Arial" panose="020B0604020202020204" pitchFamily="34" charset="0"/>
              <a:buChar char="•"/>
            </a:pPr>
            <a:r>
              <a:rPr lang="en-US" sz="1200" dirty="0"/>
              <a:t>Use </a:t>
            </a:r>
            <a:r>
              <a:rPr lang="en-US" sz="1200" b="1" dirty="0"/>
              <a:t>multi-factor authentication</a:t>
            </a:r>
            <a:r>
              <a:rPr lang="en-US" sz="1200" dirty="0"/>
              <a:t>, when available. More websites are requiring you to enter a combination of authentication factors before logging in. Factors could include a password plus a code texted to a mobile phone or a fingerprint. </a:t>
            </a:r>
          </a:p>
          <a:p>
            <a:pPr marL="181225" indent="-181225">
              <a:buFont typeface="Arial" panose="020B0604020202020204" pitchFamily="34" charset="0"/>
              <a:buChar char="•"/>
            </a:pPr>
            <a:r>
              <a:rPr lang="en-US" sz="1200" dirty="0"/>
              <a:t>Only </a:t>
            </a:r>
            <a:r>
              <a:rPr lang="en-US" sz="1200" b="1" dirty="0"/>
              <a:t>share</a:t>
            </a:r>
            <a:r>
              <a:rPr lang="en-US" sz="1200" dirty="0"/>
              <a:t> your Social Security and other account numbers (credit card, bank, utility) </a:t>
            </a:r>
            <a:r>
              <a:rPr lang="en-US" sz="1200" b="1" dirty="0"/>
              <a:t>judiciously</a:t>
            </a:r>
            <a:r>
              <a:rPr lang="en-US" sz="1200" dirty="0"/>
              <a:t>. Whenever someone asks you for your personal information, ask yourself “can I trust them?” And never share your personal information via social networking channels or public websites.</a:t>
            </a:r>
          </a:p>
          <a:p>
            <a:pPr marL="181225" indent="-181225">
              <a:buFont typeface="Arial" panose="020B0604020202020204" pitchFamily="34" charset="0"/>
              <a:buChar char="•"/>
            </a:pPr>
            <a:r>
              <a:rPr lang="en-US" sz="1200" b="1" dirty="0"/>
              <a:t>Beware of imposters</a:t>
            </a:r>
            <a:r>
              <a:rPr lang="en-US" sz="1200" dirty="0"/>
              <a:t>. If you’re not sure if the person or company contacting you is legitimate, hang up or don’t reply. Do your own research by looking up the main customer service number and contacting them independently to verify. </a:t>
            </a:r>
          </a:p>
          <a:p>
            <a:pPr marL="181225" indent="-181225">
              <a:buFont typeface="Arial" panose="020B0604020202020204" pitchFamily="34" charset="0"/>
              <a:buChar char="•"/>
            </a:pPr>
            <a:r>
              <a:rPr lang="en-US" sz="1200" dirty="0"/>
              <a:t>Store documents containing sensitive financial information in a </a:t>
            </a:r>
            <a:r>
              <a:rPr lang="en-US" sz="1200" b="1" dirty="0"/>
              <a:t>secured location</a:t>
            </a:r>
            <a:r>
              <a:rPr lang="en-US" sz="1200" dirty="0"/>
              <a:t>. And if you no longer need it, </a:t>
            </a:r>
            <a:r>
              <a:rPr lang="en-US" sz="1200" b="1" dirty="0"/>
              <a:t>shred</a:t>
            </a:r>
            <a:r>
              <a:rPr lang="en-US" sz="1200" dirty="0"/>
              <a:t> it.</a:t>
            </a:r>
          </a:p>
          <a:p>
            <a:pPr marL="181225" indent="-181225">
              <a:buFont typeface="Arial" panose="020B0604020202020204" pitchFamily="34" charset="0"/>
              <a:buChar char="•"/>
            </a:pPr>
            <a:r>
              <a:rPr lang="en-US" sz="1200" dirty="0"/>
              <a:t>Visit </a:t>
            </a:r>
            <a:r>
              <a:rPr lang="en-US" sz="1200" b="1" dirty="0"/>
              <a:t>IdentityTheft.gov </a:t>
            </a:r>
            <a:r>
              <a:rPr lang="en-US" sz="1200" dirty="0"/>
              <a:t>for assistance the moment you suspect suspicious activity.</a:t>
            </a:r>
          </a:p>
          <a:p>
            <a:pPr marL="181225" indent="-181225">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527FBC3B-B2A2-491A-87DE-759D0CB4D4F8}" type="slidenum">
              <a:rPr lang="en-US" smtClean="0"/>
              <a:t>45</a:t>
            </a:fld>
            <a:endParaRPr lang="en-US"/>
          </a:p>
        </p:txBody>
      </p:sp>
    </p:spTree>
    <p:extLst>
      <p:ext uri="{BB962C8B-B14F-4D97-AF65-F5344CB8AC3E}">
        <p14:creationId xmlns:p14="http://schemas.microsoft.com/office/powerpoint/2010/main" val="1599753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8"/>
            <a:ext cx="5852160" cy="4660584"/>
          </a:xfrm>
        </p:spPr>
        <p:txBody>
          <a:bodyPr/>
          <a:lstStyle/>
          <a:p>
            <a:pPr defTabSz="966529">
              <a:defRPr/>
            </a:pPr>
            <a:r>
              <a:rPr lang="en-US" altLang="en-US" sz="1200" b="1" i="1" dirty="0"/>
              <a:t>Suggested Script:</a:t>
            </a:r>
            <a:endParaRPr lang="en-US" altLang="en-US" sz="1200" dirty="0"/>
          </a:p>
          <a:p>
            <a:r>
              <a:rPr lang="en-US" sz="1200" dirty="0"/>
              <a:t>Today, </a:t>
            </a:r>
            <a:r>
              <a:rPr lang="en-US" sz="1200" b="1" dirty="0"/>
              <a:t>personal devices </a:t>
            </a:r>
            <a:r>
              <a:rPr lang="en-US" sz="1200" dirty="0"/>
              <a:t>are just as valuable as what’s in your wallet. In fact, sometimes they are your wallet. </a:t>
            </a:r>
          </a:p>
          <a:p>
            <a:endParaRPr lang="en-US" sz="1200" dirty="0"/>
          </a:p>
          <a:p>
            <a:r>
              <a:rPr lang="en-US" sz="1200" dirty="0"/>
              <a:t>Fortunately, there are some simple tips you can put into action to keep your devices – and the valuable information they contain – safe.</a:t>
            </a:r>
          </a:p>
          <a:p>
            <a:pPr marL="181225" indent="-181225">
              <a:buFont typeface="Arial" panose="020B0604020202020204" pitchFamily="34" charset="0"/>
              <a:buChar char="•"/>
            </a:pPr>
            <a:r>
              <a:rPr lang="en-US" sz="1200" dirty="0"/>
              <a:t>First, </a:t>
            </a:r>
            <a:r>
              <a:rPr lang="en-US" sz="1200" b="1" dirty="0"/>
              <a:t>never leave your devices in the car</a:t>
            </a:r>
            <a:r>
              <a:rPr lang="en-US" sz="1200" dirty="0"/>
              <a:t>. It’s just too risky.</a:t>
            </a:r>
          </a:p>
          <a:p>
            <a:pPr marL="181225" indent="-181225">
              <a:buFont typeface="Arial" panose="020B0604020202020204" pitchFamily="34" charset="0"/>
              <a:buChar char="•"/>
            </a:pPr>
            <a:r>
              <a:rPr lang="en-US" sz="1200" b="1" dirty="0"/>
              <a:t>Carry laptops and tablets in backpacks</a:t>
            </a:r>
            <a:r>
              <a:rPr lang="en-US" sz="1200" dirty="0"/>
              <a:t>, briefcases and other bags that aren’t as obvious as laptop bags.</a:t>
            </a:r>
          </a:p>
          <a:p>
            <a:pPr marL="181225" indent="-181225">
              <a:buFont typeface="Arial" panose="020B0604020202020204" pitchFamily="34" charset="0"/>
              <a:buChar char="•"/>
            </a:pPr>
            <a:r>
              <a:rPr lang="en-US" sz="1200" dirty="0"/>
              <a:t>While on the go, </a:t>
            </a:r>
            <a:r>
              <a:rPr lang="en-US" sz="1200" b="1" dirty="0"/>
              <a:t>store laptops and tablets in hotel safes</a:t>
            </a:r>
            <a:r>
              <a:rPr lang="en-US" sz="1200" dirty="0"/>
              <a:t>.</a:t>
            </a:r>
          </a:p>
          <a:p>
            <a:pPr marL="181225" indent="-181225">
              <a:buFont typeface="Arial" panose="020B0604020202020204" pitchFamily="34" charset="0"/>
              <a:buChar char="•"/>
            </a:pPr>
            <a:r>
              <a:rPr lang="en-US" sz="1200" b="1" dirty="0"/>
              <a:t>Track your device locations </a:t>
            </a:r>
            <a:r>
              <a:rPr lang="en-US" sz="1200" dirty="0"/>
              <a:t>using available software programs so that they are easy to locate if lost or stolen.</a:t>
            </a:r>
          </a:p>
          <a:p>
            <a:pPr marL="181225" indent="-181225">
              <a:buFont typeface="Arial" panose="020B0604020202020204" pitchFamily="34" charset="0"/>
              <a:buChar char="•"/>
            </a:pPr>
            <a:r>
              <a:rPr lang="en-US" sz="1200" b="1" dirty="0"/>
              <a:t>Back up your files </a:t>
            </a:r>
            <a:r>
              <a:rPr lang="en-US" sz="1200" dirty="0"/>
              <a:t>on removable discs, external hard drives or online storage services to guarantee you always have access to your important information in the event of theft or loss.</a:t>
            </a:r>
          </a:p>
          <a:p>
            <a:endParaRPr lang="en-US" sz="1200" dirty="0"/>
          </a:p>
          <a:p>
            <a:r>
              <a:rPr lang="en-US" sz="1200" dirty="0"/>
              <a:t>Before recycling or donating, make sure devices are wiped.</a:t>
            </a:r>
          </a:p>
          <a:p>
            <a:pPr marL="181225" indent="-181225">
              <a:buFont typeface="Arial" panose="020B0604020202020204" pitchFamily="34" charset="0"/>
              <a:buChar char="•"/>
            </a:pPr>
            <a:r>
              <a:rPr lang="en-US" sz="1200" dirty="0"/>
              <a:t>For </a:t>
            </a:r>
            <a:r>
              <a:rPr lang="en-US" sz="1200" b="1" dirty="0"/>
              <a:t>phones or tablets</a:t>
            </a:r>
            <a:r>
              <a:rPr lang="en-US" sz="1200" dirty="0"/>
              <a:t>, look up how to </a:t>
            </a:r>
            <a:r>
              <a:rPr lang="en-US" sz="1200" b="1" dirty="0"/>
              <a:t>hard reset </a:t>
            </a:r>
            <a:r>
              <a:rPr lang="en-US" sz="1200" dirty="0"/>
              <a:t>or wipe the device in your owner’s manual or on your mobile provider or device manufacturer’s websites. </a:t>
            </a:r>
            <a:r>
              <a:rPr lang="en-US" sz="1200" b="1" dirty="0"/>
              <a:t>Remove or erase SIM and external SD cards</a:t>
            </a:r>
            <a:r>
              <a:rPr lang="en-US" sz="1200" dirty="0"/>
              <a:t>, and remove any apps and the data associated with them.</a:t>
            </a:r>
          </a:p>
          <a:p>
            <a:pPr marL="181225" indent="-181225">
              <a:buFont typeface="Arial" panose="020B0604020202020204" pitchFamily="34" charset="0"/>
              <a:buChar char="•"/>
            </a:pPr>
            <a:r>
              <a:rPr lang="en-US" sz="1200" dirty="0"/>
              <a:t>Before recycling or donating your </a:t>
            </a:r>
            <a:r>
              <a:rPr lang="en-US" sz="1200" b="1" dirty="0"/>
              <a:t>laptop</a:t>
            </a:r>
            <a:r>
              <a:rPr lang="en-US" sz="1200" dirty="0"/>
              <a:t>, save any files you want to keep to a new computer or an external drive. Then </a:t>
            </a:r>
            <a:r>
              <a:rPr lang="en-US" sz="1200" b="1" dirty="0"/>
              <a:t>use a wipe program </a:t>
            </a:r>
            <a:r>
              <a:rPr lang="en-US" sz="1200" dirty="0"/>
              <a:t>to erase the hard drive.</a:t>
            </a:r>
          </a:p>
        </p:txBody>
      </p:sp>
      <p:sp>
        <p:nvSpPr>
          <p:cNvPr id="4" name="Slide Number Placeholder 3"/>
          <p:cNvSpPr>
            <a:spLocks noGrp="1"/>
          </p:cNvSpPr>
          <p:nvPr>
            <p:ph type="sldNum" sz="quarter" idx="10"/>
          </p:nvPr>
        </p:nvSpPr>
        <p:spPr/>
        <p:txBody>
          <a:bodyPr/>
          <a:lstStyle/>
          <a:p>
            <a:fld id="{527FBC3B-B2A2-491A-87DE-759D0CB4D4F8}" type="slidenum">
              <a:rPr lang="en-US" smtClean="0"/>
              <a:t>46</a:t>
            </a:fld>
            <a:endParaRPr lang="en-US"/>
          </a:p>
        </p:txBody>
      </p:sp>
    </p:spTree>
    <p:extLst>
      <p:ext uri="{BB962C8B-B14F-4D97-AF65-F5344CB8AC3E}">
        <p14:creationId xmlns:p14="http://schemas.microsoft.com/office/powerpoint/2010/main" val="2709521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FBC3B-B2A2-491A-87DE-759D0CB4D4F8}" type="slidenum">
              <a:rPr lang="en-US" smtClean="0"/>
              <a:t>47</a:t>
            </a:fld>
            <a:endParaRPr lang="en-US"/>
          </a:p>
        </p:txBody>
      </p:sp>
    </p:spTree>
    <p:extLst>
      <p:ext uri="{BB962C8B-B14F-4D97-AF65-F5344CB8AC3E}">
        <p14:creationId xmlns:p14="http://schemas.microsoft.com/office/powerpoint/2010/main" val="3090405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616941"/>
          </a:xfrm>
        </p:spPr>
        <p:txBody>
          <a:bodyPr/>
          <a:lstStyle/>
          <a:p>
            <a:pPr>
              <a:spcBef>
                <a:spcPct val="0"/>
              </a:spcBef>
            </a:pPr>
            <a:r>
              <a:rPr lang="en-US" altLang="en-US" sz="1200" b="1" i="1" dirty="0"/>
              <a:t>Suggested Script:</a:t>
            </a:r>
          </a:p>
          <a:p>
            <a:pPr>
              <a:spcBef>
                <a:spcPct val="0"/>
              </a:spcBef>
            </a:pPr>
            <a:r>
              <a:rPr lang="en-US" altLang="en-US" sz="1200" dirty="0"/>
              <a:t>Your installation’s </a:t>
            </a:r>
            <a:r>
              <a:rPr lang="en-US" altLang="en-US" sz="1200" b="1" dirty="0"/>
              <a:t>legal assistance office</a:t>
            </a:r>
            <a:r>
              <a:rPr lang="en-US" altLang="en-US" sz="1200" dirty="0"/>
              <a:t> can give you free help with a variety of legal issues. Specific services vary by installation.</a:t>
            </a:r>
          </a:p>
          <a:p>
            <a:pPr>
              <a:spcBef>
                <a:spcPct val="0"/>
              </a:spcBef>
            </a:pPr>
            <a:endParaRPr lang="en-US" altLang="en-US" sz="1200" dirty="0"/>
          </a:p>
          <a:p>
            <a:pPr>
              <a:spcBef>
                <a:spcPct val="0"/>
              </a:spcBef>
            </a:pPr>
            <a:r>
              <a:rPr lang="en-US" altLang="en-US" sz="1200" dirty="0"/>
              <a:t>If you’re an active duty servicemember, reservist or member of the National Guard on active duty, the legal assistance office can also help you understand your rights under the </a:t>
            </a:r>
            <a:r>
              <a:rPr lang="en-US" altLang="en-US" sz="1200" b="1" dirty="0"/>
              <a:t>Servicemember Civil Relief Act (SCRA)</a:t>
            </a:r>
            <a:r>
              <a:rPr lang="en-US" altLang="en-US" sz="1200" dirty="0"/>
              <a:t>. These include getting lower interest rates on your mortgage, credit card, car and some student loans; postponing negative actions such as foreclosure, eviction and repossession; terminating your phone contract, auto or residential lease; and protecting against termination of your life insurance.</a:t>
            </a:r>
          </a:p>
          <a:p>
            <a:pPr>
              <a:spcBef>
                <a:spcPct val="0"/>
              </a:spcBef>
            </a:pPr>
            <a:endParaRPr lang="en-US" altLang="en-US" sz="1200" dirty="0"/>
          </a:p>
          <a:p>
            <a:pPr>
              <a:spcBef>
                <a:spcPct val="0"/>
              </a:spcBef>
            </a:pPr>
            <a:r>
              <a:rPr lang="en-US" altLang="en-US" sz="1200" dirty="0"/>
              <a:t>These protections start the day you begin active duty and end 30 to 90 days after the date you’re discharged.</a:t>
            </a:r>
          </a:p>
          <a:p>
            <a:pPr>
              <a:spcBef>
                <a:spcPct val="0"/>
              </a:spcBef>
            </a:pPr>
            <a:endParaRPr lang="en-US" altLang="en-US" sz="1200" dirty="0"/>
          </a:p>
          <a:p>
            <a:pPr>
              <a:spcBef>
                <a:spcPct val="0"/>
              </a:spcBef>
            </a:pPr>
            <a:r>
              <a:rPr lang="en-US" altLang="en-US" sz="1200" dirty="0"/>
              <a:t>To find your installation’s legal assistance office, visit </a:t>
            </a:r>
            <a:r>
              <a:rPr lang="en-US" sz="1200" dirty="0"/>
              <a:t>the military installations website and choose, “Legal Services/JAG.” </a:t>
            </a:r>
          </a:p>
          <a:p>
            <a:pPr>
              <a:spcBef>
                <a:spcPct val="0"/>
              </a:spcBef>
            </a:pPr>
            <a:endParaRPr lang="en-US" altLang="en-US" sz="1200" dirty="0"/>
          </a:p>
          <a:p>
            <a:pPr>
              <a:spcBef>
                <a:spcPct val="0"/>
              </a:spcBef>
            </a:pPr>
            <a:r>
              <a:rPr lang="en-US" altLang="en-US" sz="1200" b="1" i="1" dirty="0"/>
              <a:t>Discussion Questions:</a:t>
            </a:r>
          </a:p>
          <a:p>
            <a:pPr>
              <a:spcBef>
                <a:spcPct val="0"/>
              </a:spcBef>
            </a:pPr>
            <a:r>
              <a:rPr lang="en-US" altLang="en-US" sz="1200" dirty="0"/>
              <a:t>What are some reasons why you might visit your legal assistance office?</a:t>
            </a:r>
          </a:p>
        </p:txBody>
      </p:sp>
      <p:sp>
        <p:nvSpPr>
          <p:cNvPr id="4" name="Slide Number Placeholder 3"/>
          <p:cNvSpPr>
            <a:spLocks noGrp="1"/>
          </p:cNvSpPr>
          <p:nvPr>
            <p:ph type="sldNum" sz="quarter" idx="10"/>
          </p:nvPr>
        </p:nvSpPr>
        <p:spPr/>
        <p:txBody>
          <a:bodyPr/>
          <a:lstStyle/>
          <a:p>
            <a:fld id="{527FBC3B-B2A2-491A-87DE-759D0CB4D4F8}" type="slidenum">
              <a:rPr lang="en-US" smtClean="0"/>
              <a:t>5</a:t>
            </a:fld>
            <a:endParaRPr lang="en-US"/>
          </a:p>
        </p:txBody>
      </p:sp>
    </p:spTree>
    <p:extLst>
      <p:ext uri="{BB962C8B-B14F-4D97-AF65-F5344CB8AC3E}">
        <p14:creationId xmlns:p14="http://schemas.microsoft.com/office/powerpoint/2010/main" val="1370657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616942"/>
          </a:xfrm>
        </p:spPr>
        <p:txBody>
          <a:bodyPr/>
          <a:lstStyle/>
          <a:p>
            <a:pPr>
              <a:spcBef>
                <a:spcPct val="0"/>
              </a:spcBef>
            </a:pPr>
            <a:r>
              <a:rPr lang="en-US" altLang="en-US" sz="1200" b="1" i="1" dirty="0"/>
              <a:t>Suggested Script:</a:t>
            </a:r>
          </a:p>
          <a:p>
            <a:pPr>
              <a:spcBef>
                <a:spcPct val="0"/>
              </a:spcBef>
            </a:pPr>
            <a:r>
              <a:rPr lang="en-US" altLang="en-US" sz="1200" b="1" dirty="0"/>
              <a:t>A budget is your spend plan </a:t>
            </a:r>
            <a:r>
              <a:rPr lang="en-US" altLang="en-US" sz="1200" dirty="0"/>
              <a:t>– a roadmap for how you’re going to spend your money. With careful planning, and help from resources like your Personal Financial Manager (PFM), you can make sure you have money to pay your bills, have some fun and save for the future, which is particularly important as you think about making big changes like </a:t>
            </a:r>
            <a:r>
              <a:rPr lang="en-US" altLang="en-US" sz="1200" dirty="0" err="1"/>
              <a:t>PCSing</a:t>
            </a:r>
            <a:r>
              <a:rPr lang="en-US" altLang="en-US" sz="1200" dirty="0"/>
              <a:t> or transitioning to civilian life one day.</a:t>
            </a:r>
          </a:p>
          <a:p>
            <a:pPr>
              <a:spcBef>
                <a:spcPct val="0"/>
              </a:spcBef>
            </a:pPr>
            <a:endParaRPr lang="en-US" altLang="en-US" sz="1200" dirty="0"/>
          </a:p>
          <a:p>
            <a:pPr>
              <a:spcBef>
                <a:spcPct val="0"/>
              </a:spcBef>
            </a:pPr>
            <a:r>
              <a:rPr lang="en-US" altLang="en-US" sz="1200" dirty="0"/>
              <a:t>To create your budget:</a:t>
            </a:r>
          </a:p>
          <a:p>
            <a:pPr marL="181225" indent="-181225">
              <a:spcBef>
                <a:spcPct val="0"/>
              </a:spcBef>
              <a:buFont typeface="Arial" panose="020B0604020202020204" pitchFamily="34" charset="0"/>
              <a:buChar char="•"/>
            </a:pPr>
            <a:r>
              <a:rPr lang="en-US" altLang="en-US" sz="1200" dirty="0"/>
              <a:t>Begin by </a:t>
            </a:r>
            <a:r>
              <a:rPr lang="en-US" altLang="en-US" sz="1200" b="1" dirty="0"/>
              <a:t>writing down and adding up all of your current expenses</a:t>
            </a:r>
            <a:r>
              <a:rPr lang="en-US" altLang="en-US" sz="1200" dirty="0"/>
              <a:t>, including bills that are the same every month (like car payments), bills that change every month (like credit card payments), bills you pay a few times a year (like car insurance) and your incidental costs, like food, transportation and entertainment.</a:t>
            </a:r>
          </a:p>
          <a:p>
            <a:pPr marL="181225" indent="-181225">
              <a:spcBef>
                <a:spcPct val="0"/>
              </a:spcBef>
              <a:buFont typeface="Arial" panose="020B0604020202020204" pitchFamily="34" charset="0"/>
              <a:buChar char="•"/>
            </a:pPr>
            <a:r>
              <a:rPr lang="en-US" altLang="en-US" sz="1200" dirty="0"/>
              <a:t>Then </a:t>
            </a:r>
            <a:r>
              <a:rPr lang="en-US" altLang="en-US" sz="1200" b="1" dirty="0"/>
              <a:t>add up all your sources of income</a:t>
            </a:r>
            <a:r>
              <a:rPr lang="en-US" altLang="en-US" sz="1200" dirty="0"/>
              <a:t>, including your take-home pay and any other money you get, like child support.</a:t>
            </a:r>
          </a:p>
          <a:p>
            <a:pPr marL="181225" indent="-181225">
              <a:spcBef>
                <a:spcPct val="0"/>
              </a:spcBef>
              <a:buFont typeface="Arial" panose="020B0604020202020204" pitchFamily="34" charset="0"/>
              <a:buChar char="•"/>
            </a:pPr>
            <a:r>
              <a:rPr lang="en-US" altLang="en-US" sz="1200" dirty="0"/>
              <a:t>Finally, take a look at and </a:t>
            </a:r>
            <a:r>
              <a:rPr lang="en-US" altLang="en-US" sz="1200" b="1" dirty="0"/>
              <a:t>compare</a:t>
            </a:r>
            <a:r>
              <a:rPr lang="en-US" altLang="en-US" sz="1200" dirty="0"/>
              <a:t> the totals. </a:t>
            </a:r>
          </a:p>
          <a:p>
            <a:pPr marL="664488" lvl="1" indent="-181225">
              <a:spcBef>
                <a:spcPct val="0"/>
              </a:spcBef>
              <a:buFont typeface="Arial" panose="020B0604020202020204" pitchFamily="34" charset="0"/>
              <a:buChar char="•"/>
            </a:pPr>
            <a:r>
              <a:rPr lang="en-US" altLang="en-US" sz="1200" dirty="0"/>
              <a:t>Do you earn more than you spend? Great! You can start building an emergency fund or a transition fund to cover additional costs as things change in the future.</a:t>
            </a:r>
          </a:p>
          <a:p>
            <a:pPr marL="664488" lvl="1" indent="-181225">
              <a:spcBef>
                <a:spcPct val="0"/>
              </a:spcBef>
              <a:buFont typeface="Arial" panose="020B0604020202020204" pitchFamily="34" charset="0"/>
              <a:buChar char="•"/>
            </a:pPr>
            <a:r>
              <a:rPr lang="en-US" altLang="en-US" sz="1200" dirty="0"/>
              <a:t>Do you spend more than you earn? Take a look at your expenses to find ways to cut costs. Your PFM can help you with this.</a:t>
            </a:r>
          </a:p>
        </p:txBody>
      </p:sp>
      <p:sp>
        <p:nvSpPr>
          <p:cNvPr id="4" name="Slide Number Placeholder 3"/>
          <p:cNvSpPr>
            <a:spLocks noGrp="1"/>
          </p:cNvSpPr>
          <p:nvPr>
            <p:ph type="sldNum" sz="quarter" idx="10"/>
          </p:nvPr>
        </p:nvSpPr>
        <p:spPr/>
        <p:txBody>
          <a:bodyPr/>
          <a:lstStyle/>
          <a:p>
            <a:fld id="{527FBC3B-B2A2-491A-87DE-759D0CB4D4F8}" type="slidenum">
              <a:rPr lang="en-US" smtClean="0"/>
              <a:t>6</a:t>
            </a:fld>
            <a:endParaRPr lang="en-US"/>
          </a:p>
        </p:txBody>
      </p:sp>
    </p:spTree>
    <p:extLst>
      <p:ext uri="{BB962C8B-B14F-4D97-AF65-F5344CB8AC3E}">
        <p14:creationId xmlns:p14="http://schemas.microsoft.com/office/powerpoint/2010/main" val="1246511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6"/>
            <a:ext cx="5852160" cy="4602395"/>
          </a:xfrm>
        </p:spPr>
        <p:txBody>
          <a:bodyPr/>
          <a:lstStyle/>
          <a:p>
            <a:pPr>
              <a:spcBef>
                <a:spcPct val="0"/>
              </a:spcBef>
            </a:pPr>
            <a:r>
              <a:rPr lang="en-US" altLang="en-US" sz="1200" b="1" i="1" dirty="0"/>
              <a:t>Suggested Script:</a:t>
            </a:r>
          </a:p>
          <a:p>
            <a:pPr>
              <a:spcBef>
                <a:spcPct val="0"/>
              </a:spcBef>
            </a:pPr>
            <a:r>
              <a:rPr lang="en-US" altLang="en-US" sz="1200" dirty="0"/>
              <a:t>How many of you have an app from your bank or credit union on your mobile phone?</a:t>
            </a:r>
          </a:p>
          <a:p>
            <a:pPr>
              <a:spcBef>
                <a:spcPct val="0"/>
              </a:spcBef>
            </a:pPr>
            <a:endParaRPr lang="en-US" altLang="en-US" sz="1200" dirty="0"/>
          </a:p>
          <a:p>
            <a:pPr>
              <a:spcBef>
                <a:spcPct val="0"/>
              </a:spcBef>
            </a:pPr>
            <a:r>
              <a:rPr lang="en-US" altLang="en-US" sz="1200" dirty="0"/>
              <a:t>As those of you who raised your hands know, </a:t>
            </a:r>
            <a:r>
              <a:rPr lang="en-US" altLang="en-US" sz="1200" b="1" dirty="0"/>
              <a:t>most banks and credit unions offer apps </a:t>
            </a:r>
            <a:r>
              <a:rPr lang="en-US" altLang="en-US" sz="1200" dirty="0"/>
              <a:t>that let you use your phone to track expenses, pay bills, transfer money and set alerts to fight fraud. There are several things to remember when using these apps:</a:t>
            </a:r>
          </a:p>
          <a:p>
            <a:pPr marL="181225" indent="-181225">
              <a:spcBef>
                <a:spcPct val="0"/>
              </a:spcBef>
              <a:buFont typeface="Arial" panose="020B0604020202020204" pitchFamily="34" charset="0"/>
              <a:buChar char="•"/>
            </a:pPr>
            <a:r>
              <a:rPr lang="en-US" altLang="en-US" sz="1200" dirty="0"/>
              <a:t>First, before downloading, </a:t>
            </a:r>
            <a:r>
              <a:rPr lang="en-US" altLang="en-US" sz="1200" b="1" dirty="0"/>
              <a:t>review the different tools that the app offers</a:t>
            </a:r>
            <a:r>
              <a:rPr lang="en-US" altLang="en-US" sz="1200" dirty="0"/>
              <a:t>:</a:t>
            </a:r>
          </a:p>
          <a:p>
            <a:pPr marL="664488" lvl="1" indent="-181225">
              <a:spcBef>
                <a:spcPct val="0"/>
              </a:spcBef>
              <a:buFont typeface="Arial" panose="020B0604020202020204" pitchFamily="34" charset="0"/>
              <a:buChar char="•"/>
            </a:pPr>
            <a:r>
              <a:rPr lang="en-US" altLang="en-US" sz="1200" dirty="0"/>
              <a:t>Alerts that let you know when bills are due or you reach a spending limit.</a:t>
            </a:r>
          </a:p>
          <a:p>
            <a:pPr marL="664488" lvl="1" indent="-181225">
              <a:spcBef>
                <a:spcPct val="0"/>
              </a:spcBef>
              <a:buFont typeface="Arial" panose="020B0604020202020204" pitchFamily="34" charset="0"/>
              <a:buChar char="•"/>
            </a:pPr>
            <a:r>
              <a:rPr lang="en-US" altLang="en-US" sz="1200" dirty="0"/>
              <a:t>Tools to link your account with a partner or family member so that they can pay bills or make deposits to your account.</a:t>
            </a:r>
          </a:p>
          <a:p>
            <a:pPr marL="664488" lvl="1" indent="-181225">
              <a:spcBef>
                <a:spcPct val="0"/>
              </a:spcBef>
              <a:buFont typeface="Arial" panose="020B0604020202020204" pitchFamily="34" charset="0"/>
              <a:buChar char="•"/>
            </a:pPr>
            <a:r>
              <a:rPr lang="en-US" altLang="en-US" sz="1200" dirty="0"/>
              <a:t>The ability to transfer money between accounts and to other people.</a:t>
            </a:r>
          </a:p>
          <a:p>
            <a:pPr marL="664488" lvl="1" indent="-181225">
              <a:spcBef>
                <a:spcPct val="0"/>
              </a:spcBef>
              <a:buFont typeface="Arial" panose="020B0604020202020204" pitchFamily="34" charset="0"/>
              <a:buChar char="•"/>
            </a:pPr>
            <a:r>
              <a:rPr lang="en-US" altLang="en-US" sz="1200" dirty="0"/>
              <a:t>Tools that analyze your spending and keep tabs on your budget categories.</a:t>
            </a:r>
          </a:p>
          <a:p>
            <a:pPr marL="181225" indent="-181225">
              <a:spcBef>
                <a:spcPct val="0"/>
              </a:spcBef>
              <a:buFont typeface="Arial" panose="020B0604020202020204" pitchFamily="34" charset="0"/>
              <a:buChar char="•"/>
            </a:pPr>
            <a:r>
              <a:rPr lang="en-US" altLang="en-US" sz="1200" b="1" dirty="0"/>
              <a:t>Research the app developer </a:t>
            </a:r>
            <a:r>
              <a:rPr lang="en-US" altLang="en-US" sz="1200" dirty="0"/>
              <a:t>and check reviews from several trusted sources before downloading. Also, </a:t>
            </a:r>
            <a:r>
              <a:rPr lang="en-US" altLang="en-US" sz="1200" b="1" dirty="0"/>
              <a:t>do not set any of your devices to remember your password</a:t>
            </a:r>
            <a:r>
              <a:rPr lang="en-US" altLang="en-US" sz="1200" dirty="0"/>
              <a:t>. Enter it each time, or use fingerprint recognition or another security option that your bank or credit union offers, like two-factor authentication. That’s when you have to enter both a passcode and another piece of information to gain access. And, to avoid surprises, </a:t>
            </a:r>
            <a:r>
              <a:rPr lang="en-US" altLang="en-US" sz="1200" b="1" dirty="0"/>
              <a:t>be cognizant that there might be data costs </a:t>
            </a:r>
            <a:r>
              <a:rPr lang="en-US" altLang="en-US" sz="1200" dirty="0"/>
              <a:t>for using the app.</a:t>
            </a:r>
          </a:p>
          <a:p>
            <a:pPr marL="181225" indent="-181225">
              <a:spcBef>
                <a:spcPct val="0"/>
              </a:spcBef>
              <a:buFont typeface="Arial" panose="020B0604020202020204" pitchFamily="34" charset="0"/>
              <a:buChar char="•"/>
            </a:pPr>
            <a:r>
              <a:rPr lang="en-US" altLang="en-US" sz="1200" dirty="0"/>
              <a:t>Finally, consider using </a:t>
            </a:r>
            <a:r>
              <a:rPr lang="en-US" altLang="en-US" sz="1200" b="1" dirty="0"/>
              <a:t>peer-to-peer payment services </a:t>
            </a:r>
            <a:r>
              <a:rPr lang="en-US" altLang="en-US" sz="1200" dirty="0"/>
              <a:t>as a convenient way to pay friends, but keep it secure. Use a PIN, monitor permissions, use a credit card as your payment source. Know how to shut off access if you lose your phone. </a:t>
            </a:r>
          </a:p>
          <a:p>
            <a:pPr marL="181225" indent="-181225">
              <a:spcBef>
                <a:spcPct val="0"/>
              </a:spcBef>
              <a:buFont typeface="Arial" panose="020B0604020202020204" pitchFamily="34" charset="0"/>
              <a:buChar char="•"/>
            </a:pPr>
            <a:r>
              <a:rPr lang="en-US" altLang="en-US" sz="1200" dirty="0"/>
              <a:t>In general, be aware that your legal protections may vary, depending on how you make the payment.</a:t>
            </a:r>
          </a:p>
        </p:txBody>
      </p:sp>
      <p:sp>
        <p:nvSpPr>
          <p:cNvPr id="4" name="Slide Number Placeholder 3"/>
          <p:cNvSpPr>
            <a:spLocks noGrp="1"/>
          </p:cNvSpPr>
          <p:nvPr>
            <p:ph type="sldNum" sz="quarter" idx="10"/>
          </p:nvPr>
        </p:nvSpPr>
        <p:spPr/>
        <p:txBody>
          <a:bodyPr/>
          <a:lstStyle/>
          <a:p>
            <a:fld id="{527FBC3B-B2A2-491A-87DE-759D0CB4D4F8}" type="slidenum">
              <a:rPr lang="en-US" smtClean="0"/>
              <a:t>7</a:t>
            </a:fld>
            <a:endParaRPr lang="en-US"/>
          </a:p>
        </p:txBody>
      </p:sp>
    </p:spTree>
    <p:extLst>
      <p:ext uri="{BB962C8B-B14F-4D97-AF65-F5344CB8AC3E}">
        <p14:creationId xmlns:p14="http://schemas.microsoft.com/office/powerpoint/2010/main" val="694591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altLang="en-US" sz="1200" dirty="0"/>
              <a:t>Being in the military means you have a few </a:t>
            </a:r>
            <a:r>
              <a:rPr lang="en-US" altLang="en-US" sz="1200" b="1" dirty="0"/>
              <a:t>options for where to shop </a:t>
            </a:r>
            <a:r>
              <a:rPr lang="en-US" altLang="en-US" sz="1200" dirty="0"/>
              <a:t>that will save you money. One of these is the </a:t>
            </a:r>
            <a:r>
              <a:rPr lang="en-US" altLang="en-US" sz="1200" b="1" dirty="0"/>
              <a:t>commissary</a:t>
            </a:r>
            <a:r>
              <a:rPr lang="en-US" altLang="en-US" sz="1200" dirty="0"/>
              <a:t>, where you and your family can buy groceries and household items for about 30% cheaper than civilians can. You can save even more at the commissary if you use coupons. Visit commissary.com to find the commissary closest to you.</a:t>
            </a:r>
          </a:p>
          <a:p>
            <a:pPr>
              <a:spcBef>
                <a:spcPct val="0"/>
              </a:spcBef>
            </a:pPr>
            <a:endParaRPr lang="en-US" altLang="en-US" sz="1200" dirty="0"/>
          </a:p>
          <a:p>
            <a:pPr>
              <a:spcBef>
                <a:spcPct val="0"/>
              </a:spcBef>
            </a:pPr>
            <a:r>
              <a:rPr lang="en-US" altLang="en-US" sz="1200" dirty="0"/>
              <a:t>The other great option is the </a:t>
            </a:r>
            <a:r>
              <a:rPr lang="en-US" altLang="en-US" sz="1200" b="1" dirty="0"/>
              <a:t>military Exchange</a:t>
            </a:r>
            <a:r>
              <a:rPr lang="en-US" altLang="en-US" sz="1200" dirty="0"/>
              <a:t>, where you can shop for goods and services (including haircuts, dry cleaning, gas and more) at discounted prices and tax-free. Exchanges can be both physical stores and online sites. If you are eligible to shop in one Exchange, you are eligible to shop in them all.</a:t>
            </a:r>
          </a:p>
          <a:p>
            <a:pPr>
              <a:spcBef>
                <a:spcPct val="0"/>
              </a:spcBef>
            </a:pPr>
            <a:endParaRPr lang="en-US" altLang="en-US" sz="1200" dirty="0"/>
          </a:p>
          <a:p>
            <a:pPr>
              <a:spcBef>
                <a:spcPct val="0"/>
              </a:spcBef>
            </a:pPr>
            <a:r>
              <a:rPr lang="en-US" altLang="en-US" sz="1200" dirty="0"/>
              <a:t>No matter where you shop, you should </a:t>
            </a:r>
            <a:r>
              <a:rPr lang="en-US" altLang="en-US" sz="1200" b="1" dirty="0"/>
              <a:t>do your research </a:t>
            </a:r>
            <a:r>
              <a:rPr lang="en-US" altLang="en-US" sz="1200" dirty="0"/>
              <a:t>first. Search online for information and credible opinions from trusted sources and compare reviews from a variety of websites.</a:t>
            </a:r>
          </a:p>
          <a:p>
            <a:pPr>
              <a:spcBef>
                <a:spcPct val="0"/>
              </a:spcBef>
            </a:pPr>
            <a:endParaRPr lang="en-US" altLang="en-US" sz="1200" dirty="0"/>
          </a:p>
          <a:p>
            <a:pPr>
              <a:spcBef>
                <a:spcPct val="0"/>
              </a:spcBef>
            </a:pPr>
            <a:r>
              <a:rPr lang="en-US" altLang="en-US" sz="1200" dirty="0"/>
              <a:t>You may also want to use a </a:t>
            </a:r>
            <a:r>
              <a:rPr lang="en-US" altLang="en-US" sz="1200" b="1" dirty="0"/>
              <a:t>mobile app </a:t>
            </a:r>
            <a:r>
              <a:rPr lang="en-US" altLang="en-US" sz="1200" dirty="0"/>
              <a:t>to make shopping easier. These apps can help check for deals or compare prices to ensure that you’re getting the best deal.</a:t>
            </a:r>
          </a:p>
          <a:p>
            <a:pPr>
              <a:spcBef>
                <a:spcPct val="0"/>
              </a:spcBef>
            </a:pPr>
            <a:endParaRPr lang="en-US" altLang="en-US" sz="1200" dirty="0"/>
          </a:p>
          <a:p>
            <a:pPr>
              <a:spcBef>
                <a:spcPct val="0"/>
              </a:spcBef>
            </a:pPr>
            <a:r>
              <a:rPr lang="en-US" altLang="en-US" sz="1200" b="1" i="1" dirty="0"/>
              <a:t>Discussion Question:</a:t>
            </a:r>
          </a:p>
          <a:p>
            <a:pPr marL="181225" indent="-181225">
              <a:spcBef>
                <a:spcPct val="0"/>
              </a:spcBef>
              <a:buFont typeface="Arial" panose="020B0604020202020204" pitchFamily="34" charset="0"/>
              <a:buChar char="•"/>
            </a:pPr>
            <a:r>
              <a:rPr lang="en-US" altLang="en-US" sz="1200" dirty="0"/>
              <a:t>Have you used an app to get a great deal? What app did you use?</a:t>
            </a:r>
          </a:p>
          <a:p>
            <a:pPr marL="181225" indent="-181225">
              <a:spcBef>
                <a:spcPct val="0"/>
              </a:spcBef>
              <a:buFont typeface="Arial" panose="020B0604020202020204" pitchFamily="34" charset="0"/>
              <a:buChar char="•"/>
            </a:pPr>
            <a:r>
              <a:rPr lang="en-US" altLang="en-US" sz="1200" dirty="0"/>
              <a:t>What’s the most incredible deal you’ve found in the commissary or Exchange?</a:t>
            </a:r>
          </a:p>
        </p:txBody>
      </p:sp>
      <p:sp>
        <p:nvSpPr>
          <p:cNvPr id="4" name="Slide Number Placeholder 3"/>
          <p:cNvSpPr>
            <a:spLocks noGrp="1"/>
          </p:cNvSpPr>
          <p:nvPr>
            <p:ph type="sldNum" sz="quarter" idx="10"/>
          </p:nvPr>
        </p:nvSpPr>
        <p:spPr/>
        <p:txBody>
          <a:bodyPr/>
          <a:lstStyle/>
          <a:p>
            <a:fld id="{527FBC3B-B2A2-491A-87DE-759D0CB4D4F8}" type="slidenum">
              <a:rPr lang="en-US" smtClean="0"/>
              <a:t>8</a:t>
            </a:fld>
            <a:endParaRPr lang="en-US"/>
          </a:p>
        </p:txBody>
      </p:sp>
    </p:spTree>
    <p:extLst>
      <p:ext uri="{BB962C8B-B14F-4D97-AF65-F5344CB8AC3E}">
        <p14:creationId xmlns:p14="http://schemas.microsoft.com/office/powerpoint/2010/main" val="1426279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4498896"/>
          </a:xfrm>
        </p:spPr>
        <p:txBody>
          <a:bodyPr/>
          <a:lstStyle/>
          <a:p>
            <a:pPr>
              <a:spcBef>
                <a:spcPct val="0"/>
              </a:spcBef>
            </a:pPr>
            <a:r>
              <a:rPr lang="en-US" altLang="en-US" sz="1200" b="1" i="1" dirty="0"/>
              <a:t>Suggested Script:</a:t>
            </a:r>
          </a:p>
          <a:p>
            <a:pPr>
              <a:spcBef>
                <a:spcPct val="0"/>
              </a:spcBef>
            </a:pPr>
            <a:r>
              <a:rPr lang="en-US" altLang="en-US" sz="1200" dirty="0"/>
              <a:t>How many of you have heard of </a:t>
            </a:r>
            <a:r>
              <a:rPr lang="en-US" altLang="en-US" sz="1200" b="1" dirty="0"/>
              <a:t>allotments</a:t>
            </a:r>
            <a:r>
              <a:rPr lang="en-US" altLang="en-US" sz="1200" dirty="0"/>
              <a:t>?</a:t>
            </a:r>
          </a:p>
          <a:p>
            <a:pPr>
              <a:spcBef>
                <a:spcPct val="0"/>
              </a:spcBef>
            </a:pPr>
            <a:endParaRPr lang="en-US" altLang="en-US" sz="1200" dirty="0"/>
          </a:p>
          <a:p>
            <a:pPr>
              <a:spcBef>
                <a:spcPct val="0"/>
              </a:spcBef>
            </a:pPr>
            <a:r>
              <a:rPr lang="en-US" altLang="en-US" sz="1200" dirty="0"/>
              <a:t>Allotments are a way to </a:t>
            </a:r>
            <a:r>
              <a:rPr lang="en-US" altLang="en-US" sz="1200" b="1" dirty="0"/>
              <a:t>pay for things directly from your paycheck </a:t>
            </a:r>
            <a:r>
              <a:rPr lang="en-US" altLang="en-US" sz="1200" dirty="0"/>
              <a:t>– before you see the money. Servicemembers often use them to pay for things like life insurance or repaying military loans. They can not be used to pay for things like vehicles, furniture, electronics and jewelry.</a:t>
            </a:r>
          </a:p>
          <a:p>
            <a:pPr>
              <a:spcBef>
                <a:spcPct val="0"/>
              </a:spcBef>
            </a:pPr>
            <a:endParaRPr lang="en-US" altLang="en-US" sz="1200" dirty="0"/>
          </a:p>
          <a:p>
            <a:pPr>
              <a:spcBef>
                <a:spcPct val="0"/>
              </a:spcBef>
            </a:pPr>
            <a:r>
              <a:rPr lang="en-US" altLang="en-US" sz="1200" dirty="0"/>
              <a:t>There are two types of allotments:</a:t>
            </a:r>
          </a:p>
          <a:p>
            <a:pPr marL="181225" indent="-181225">
              <a:spcBef>
                <a:spcPct val="0"/>
              </a:spcBef>
              <a:buFont typeface="Arial" panose="020B0604020202020204" pitchFamily="34" charset="0"/>
              <a:buChar char="•"/>
            </a:pPr>
            <a:r>
              <a:rPr lang="en-US" altLang="en-US" sz="1200" dirty="0"/>
              <a:t>You can set up to six </a:t>
            </a:r>
            <a:r>
              <a:rPr lang="en-US" altLang="en-US" sz="1200" b="1" i="1" dirty="0"/>
              <a:t>discretionary allotments</a:t>
            </a:r>
            <a:r>
              <a:rPr lang="en-US" altLang="en-US" sz="1200" dirty="0"/>
              <a:t>, which are payments to non-government organizations. For example, you could use a discretionary allotment to send money directly to your bank for your savings account.</a:t>
            </a:r>
          </a:p>
          <a:p>
            <a:pPr marL="181225" indent="-181225">
              <a:spcBef>
                <a:spcPct val="0"/>
              </a:spcBef>
              <a:buFont typeface="Arial" panose="020B0604020202020204" pitchFamily="34" charset="0"/>
              <a:buChar char="•"/>
            </a:pPr>
            <a:r>
              <a:rPr lang="en-US" altLang="en-US" sz="1200" dirty="0"/>
              <a:t>You can set up to 15 </a:t>
            </a:r>
            <a:r>
              <a:rPr lang="en-US" altLang="en-US" sz="1200" b="1" i="1" dirty="0"/>
              <a:t>non-discretionary allotments</a:t>
            </a:r>
            <a:r>
              <a:rPr lang="en-US" altLang="en-US" sz="1200" dirty="0"/>
              <a:t>, which are payments to the government for things like savings bonds. Sometimes, the government might set these up for you to pay overdue taxes or loans from military relief agencies.</a:t>
            </a:r>
          </a:p>
          <a:p>
            <a:pPr>
              <a:spcBef>
                <a:spcPct val="0"/>
              </a:spcBef>
            </a:pPr>
            <a:endParaRPr lang="en-US" altLang="en-US" sz="1200" dirty="0"/>
          </a:p>
          <a:p>
            <a:pPr>
              <a:spcBef>
                <a:spcPct val="0"/>
              </a:spcBef>
            </a:pPr>
            <a:r>
              <a:rPr lang="en-US" altLang="en-US" sz="1200" dirty="0"/>
              <a:t>This may sound confusing. Fortunately, your Personal Financial Manager (PFM) can help you with allotments. First, your PFM will help you determine if you’re eligible – allotments are typically available to active duty service members, midshipmen, cadets, reservists on EAD and retirees. If you are eligible, your PFM will help you decide how many allotments make sense for your budget and how you can use them for short and long-term financial planning.</a:t>
            </a:r>
          </a:p>
        </p:txBody>
      </p:sp>
      <p:sp>
        <p:nvSpPr>
          <p:cNvPr id="4" name="Slide Number Placeholder 3"/>
          <p:cNvSpPr>
            <a:spLocks noGrp="1"/>
          </p:cNvSpPr>
          <p:nvPr>
            <p:ph type="sldNum" sz="quarter" idx="10"/>
          </p:nvPr>
        </p:nvSpPr>
        <p:spPr/>
        <p:txBody>
          <a:bodyPr/>
          <a:lstStyle/>
          <a:p>
            <a:fld id="{527FBC3B-B2A2-491A-87DE-759D0CB4D4F8}" type="slidenum">
              <a:rPr lang="en-US" smtClean="0"/>
              <a:t>9</a:t>
            </a:fld>
            <a:endParaRPr lang="en-US"/>
          </a:p>
        </p:txBody>
      </p:sp>
    </p:spTree>
    <p:extLst>
      <p:ext uri="{BB962C8B-B14F-4D97-AF65-F5344CB8AC3E}">
        <p14:creationId xmlns:p14="http://schemas.microsoft.com/office/powerpoint/2010/main" val="2930318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5"/>
            <a:ext cx="10972800" cy="2865120"/>
          </a:xfrm>
        </p:spPr>
        <p:txBody>
          <a:bodyPr anchor="b"/>
          <a:lstStyle>
            <a:lvl1pPr algn="ctr">
              <a:defRPr sz="7200"/>
            </a:lvl1pPr>
          </a:lstStyle>
          <a:p>
            <a:r>
              <a:rPr lang="en-US" smtClean="0"/>
              <a:t>Click to edit Master title style</a:t>
            </a:r>
            <a:endParaRPr lang="en-US"/>
          </a:p>
        </p:txBody>
      </p:sp>
      <p:sp>
        <p:nvSpPr>
          <p:cNvPr id="3" name="Subtitle 2"/>
          <p:cNvSpPr>
            <a:spLocks noGrp="1"/>
          </p:cNvSpPr>
          <p:nvPr>
            <p:ph type="subTitle" idx="1"/>
          </p:nvPr>
        </p:nvSpPr>
        <p:spPr>
          <a:xfrm>
            <a:off x="1828800" y="4322445"/>
            <a:ext cx="10972800" cy="1986915"/>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89CBB-9CF8-4CCC-B09E-D7495A45A47D}" type="datetime1">
              <a:rPr lang="en-US" smtClean="0"/>
              <a:t>11/3/2016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720463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Picture Placeholder 2"/>
          <p:cNvSpPr>
            <a:spLocks noGrp="1"/>
          </p:cNvSpPr>
          <p:nvPr>
            <p:ph type="pic" idx="1"/>
          </p:nvPr>
        </p:nvSpPr>
        <p:spPr>
          <a:xfrm>
            <a:off x="6219826" y="1184911"/>
            <a:ext cx="7406642"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1F4B-ED3B-4D40-9215-3557CE898066}" type="datetime1">
              <a:rPr lang="en-US" smtClean="0"/>
              <a:t>11/3/2016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90805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13B6B-BA27-4B0C-8FE3-0EC3F1D4A7DC}" type="datetime1">
              <a:rPr lang="en-US" smtClean="0"/>
              <a:t>11/3/2016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361037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79" y="438151"/>
            <a:ext cx="3154680" cy="69742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5839" y="438151"/>
            <a:ext cx="9281160" cy="69742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61959A-87DB-4C59-9116-405D4CF76639}" type="datetime1">
              <a:rPr lang="en-US" smtClean="0"/>
              <a:t>11/3/2016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57190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403773-309E-4C26-A9A2-A8AE2C980ADC}" type="datetime1">
              <a:rPr lang="en-US" smtClean="0"/>
              <a:t>11/3/2016</a:t>
            </a:fld>
            <a:endParaRPr lang="en-US" dirty="0"/>
          </a:p>
        </p:txBody>
      </p:sp>
      <p:sp>
        <p:nvSpPr>
          <p:cNvPr id="4" name="Slide Number Placeholder 3"/>
          <p:cNvSpPr>
            <a:spLocks noGrp="1"/>
          </p:cNvSpPr>
          <p:nvPr>
            <p:ph type="sldNum" sz="quarter" idx="11"/>
          </p:nvPr>
        </p:nvSpPr>
        <p:spPr/>
        <p:txBody>
          <a:body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105672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3" y="887882"/>
            <a:ext cx="12618720" cy="1590675"/>
          </a:xfrm>
        </p:spPr>
        <p:txBody>
          <a:bodyPr>
            <a:normAutofit/>
          </a:bodyPr>
          <a:lstStyle>
            <a:lvl1pPr>
              <a:defRPr sz="5800">
                <a:solidFill>
                  <a:schemeClr val="bg1"/>
                </a:solidFill>
                <a:latin typeface="Utsaah" panose="020B0604020202020204" pitchFamily="34" charset="0"/>
                <a:cs typeface="Utsaah"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822960" indent="-274320">
              <a:buFont typeface="Courier New" panose="02070309020205020404" pitchFamily="49" charset="0"/>
              <a:buChar char="o"/>
              <a:defRPr/>
            </a:lvl2pPr>
            <a:lvl3pPr marL="1371600" indent="-274320">
              <a:buFont typeface="Wingdings" panose="05000000000000000000" pitchFamily="2" charset="2"/>
              <a:buChar char="§"/>
              <a:defRPr/>
            </a:lvl3pPr>
            <a:lvl4pPr marL="1920240" indent="-274320">
              <a:buFont typeface="Courier New" panose="02070309020205020404" pitchFamily="49" charset="0"/>
              <a:buChar char="o"/>
              <a:defRPr/>
            </a:lvl4pPr>
            <a:lvl5pPr marL="2468880" indent="-274320">
              <a:buFont typeface="Wingdings" panose="05000000000000000000"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C2A9329A-F51E-457D-B064-99111D8247B7}" type="datetime1">
              <a:rPr lang="en-US" smtClean="0"/>
              <a:t>11/3/2016</a:t>
            </a:fld>
            <a:endParaRPr lang="en-US"/>
          </a:p>
        </p:txBody>
      </p:sp>
      <p:sp>
        <p:nvSpPr>
          <p:cNvPr id="9" name="Footer Placeholder 8"/>
          <p:cNvSpPr>
            <a:spLocks noGrp="1"/>
          </p:cNvSpPr>
          <p:nvPr>
            <p:ph type="ftr" sz="quarter" idx="11"/>
          </p:nvPr>
        </p:nvSpPr>
        <p:spPr>
          <a:xfrm>
            <a:off x="4846323" y="7627623"/>
            <a:ext cx="4937760" cy="438150"/>
          </a:xfrm>
          <a:prstGeom prst="rect">
            <a:avLst/>
          </a:prstGeom>
        </p:spPr>
        <p:txBody>
          <a:bodyPr/>
          <a:lstStyle/>
          <a:p>
            <a:endParaRPr lang="en-US"/>
          </a:p>
        </p:txBody>
      </p:sp>
      <p:sp>
        <p:nvSpPr>
          <p:cNvPr id="10" name="Slide Number Placeholder 9"/>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8083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2" y="2051687"/>
            <a:ext cx="12618720" cy="3423285"/>
          </a:xfrm>
        </p:spPr>
        <p:txBody>
          <a:bodyPr anchor="b"/>
          <a:lstStyle>
            <a:lvl1pPr>
              <a:defRPr sz="7200"/>
            </a:lvl1pPr>
          </a:lstStyle>
          <a:p>
            <a:r>
              <a:rPr lang="en-US" smtClean="0"/>
              <a:t>Click to edit Master title style</a:t>
            </a:r>
            <a:endParaRPr lang="en-US"/>
          </a:p>
        </p:txBody>
      </p:sp>
      <p:sp>
        <p:nvSpPr>
          <p:cNvPr id="3" name="Text Placeholder 2"/>
          <p:cNvSpPr>
            <a:spLocks noGrp="1"/>
          </p:cNvSpPr>
          <p:nvPr>
            <p:ph type="body" idx="1"/>
          </p:nvPr>
        </p:nvSpPr>
        <p:spPr>
          <a:xfrm>
            <a:off x="998222" y="5507358"/>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8C505-59C0-4CD0-AD5F-E39686372F41}" type="datetime1">
              <a:rPr lang="en-US" smtClean="0"/>
              <a:t>11/3/2016</a:t>
            </a:fld>
            <a:endParaRPr lang="en-US"/>
          </a:p>
        </p:txBody>
      </p:sp>
      <p:sp>
        <p:nvSpPr>
          <p:cNvPr id="5" name="Footer Placeholder 4"/>
          <p:cNvSpPr>
            <a:spLocks noGrp="1"/>
          </p:cNvSpPr>
          <p:nvPr>
            <p:ph type="ftr" sz="quarter" idx="11"/>
          </p:nvPr>
        </p:nvSpPr>
        <p:spPr>
          <a:xfrm>
            <a:off x="4846323" y="7627623"/>
            <a:ext cx="4937760" cy="43815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FAED105-09F8-4DF7-B4A2-FB01EA696A09}" type="slidenum">
              <a:rPr lang="en-US" smtClean="0"/>
              <a:t>‹#›</a:t>
            </a:fld>
            <a:endParaRPr lang="en-US" dirty="0"/>
          </a:p>
        </p:txBody>
      </p:sp>
    </p:spTree>
    <p:extLst>
      <p:ext uri="{BB962C8B-B14F-4D97-AF65-F5344CB8AC3E}">
        <p14:creationId xmlns:p14="http://schemas.microsoft.com/office/powerpoint/2010/main" val="2880479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058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06642" y="2190751"/>
            <a:ext cx="6217920" cy="5221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DEA1F8-15CD-4B1D-A598-526E139936C6}" type="datetime1">
              <a:rPr lang="en-US" smtClean="0"/>
              <a:t>11/3/2016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3866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7" y="438151"/>
            <a:ext cx="12618720" cy="15906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07747" y="2017395"/>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1007747" y="3006092"/>
            <a:ext cx="6189344"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06644" y="2017395"/>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7406644" y="3006092"/>
            <a:ext cx="6219826" cy="44215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A35D9-4BA4-43A0-8B1B-C1B1F895478A}" type="datetime1">
              <a:rPr lang="en-US" smtClean="0"/>
              <a:t>11/3/2016</a:t>
            </a:fld>
            <a:endParaRPr lang="en-US"/>
          </a:p>
        </p:txBody>
      </p:sp>
      <p:sp>
        <p:nvSpPr>
          <p:cNvPr id="8" name="Footer Placeholder 7"/>
          <p:cNvSpPr>
            <a:spLocks noGrp="1"/>
          </p:cNvSpPr>
          <p:nvPr>
            <p:ph type="ftr" sz="quarter" idx="11"/>
          </p:nvPr>
        </p:nvSpPr>
        <p:spPr>
          <a:xfrm>
            <a:off x="4846323" y="7627623"/>
            <a:ext cx="4937760" cy="43815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16256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7FA76-4A07-4CC1-A66E-FF1C6A40646C}" type="datetime1">
              <a:rPr lang="en-US" smtClean="0"/>
              <a:t>11/3/2016</a:t>
            </a:fld>
            <a:endParaRPr lang="en-US"/>
          </a:p>
        </p:txBody>
      </p:sp>
      <p:sp>
        <p:nvSpPr>
          <p:cNvPr id="4" name="Footer Placeholder 3"/>
          <p:cNvSpPr>
            <a:spLocks noGrp="1"/>
          </p:cNvSpPr>
          <p:nvPr>
            <p:ph type="ftr" sz="quarter" idx="11"/>
          </p:nvPr>
        </p:nvSpPr>
        <p:spPr>
          <a:xfrm>
            <a:off x="4846323" y="7627623"/>
            <a:ext cx="4937760" cy="43815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107032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12F95-FD40-4D2B-B25B-EBFFC5F19D0B}" type="datetime1">
              <a:rPr lang="en-US" smtClean="0"/>
              <a:t>11/3/2016</a:t>
            </a:fld>
            <a:endParaRPr lang="en-US"/>
          </a:p>
        </p:txBody>
      </p:sp>
      <p:sp>
        <p:nvSpPr>
          <p:cNvPr id="3" name="Footer Placeholder 2"/>
          <p:cNvSpPr>
            <a:spLocks noGrp="1"/>
          </p:cNvSpPr>
          <p:nvPr>
            <p:ph type="ftr" sz="quarter" idx="11"/>
          </p:nvPr>
        </p:nvSpPr>
        <p:spPr>
          <a:xfrm>
            <a:off x="4846323" y="7627623"/>
            <a:ext cx="4937760" cy="43815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4962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50" y="548640"/>
            <a:ext cx="4718683" cy="1920240"/>
          </a:xfrm>
        </p:spPr>
        <p:txBody>
          <a:bodyPr anchor="b"/>
          <a:lstStyle>
            <a:lvl1pPr>
              <a:defRPr sz="3800"/>
            </a:lvl1pPr>
          </a:lstStyle>
          <a:p>
            <a:r>
              <a:rPr lang="en-US" smtClean="0"/>
              <a:t>Click to edit Master title style</a:t>
            </a:r>
            <a:endParaRPr lang="en-US"/>
          </a:p>
        </p:txBody>
      </p:sp>
      <p:sp>
        <p:nvSpPr>
          <p:cNvPr id="3" name="Content Placeholder 2"/>
          <p:cNvSpPr>
            <a:spLocks noGrp="1"/>
          </p:cNvSpPr>
          <p:nvPr>
            <p:ph idx="1"/>
          </p:nvPr>
        </p:nvSpPr>
        <p:spPr>
          <a:xfrm>
            <a:off x="6219826" y="1184911"/>
            <a:ext cx="7406642"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7750" y="2468881"/>
            <a:ext cx="4718683" cy="4573906"/>
          </a:xfrm>
        </p:spPr>
        <p:txBody>
          <a:bodyPr/>
          <a:lstStyle>
            <a:lvl1pPr marL="0" indent="0">
              <a:buNone/>
              <a:defRPr sz="1900"/>
            </a:lvl1pPr>
            <a:lvl2pPr marL="548640" indent="0">
              <a:buNone/>
              <a:defRPr sz="1800"/>
            </a:lvl2pPr>
            <a:lvl3pPr marL="1097280" indent="0">
              <a:buNone/>
              <a:defRPr sz="1400"/>
            </a:lvl3pPr>
            <a:lvl4pPr marL="1645920" indent="0">
              <a:buNone/>
              <a:defRPr sz="1300"/>
            </a:lvl4pPr>
            <a:lvl5pPr marL="2194560" indent="0">
              <a:buNone/>
              <a:defRPr sz="1300"/>
            </a:lvl5pPr>
            <a:lvl6pPr marL="2743200" indent="0">
              <a:buNone/>
              <a:defRPr sz="1300"/>
            </a:lvl6pPr>
            <a:lvl7pPr marL="3291840" indent="0">
              <a:buNone/>
              <a:defRPr sz="1300"/>
            </a:lvl7pPr>
            <a:lvl8pPr marL="3840480" indent="0">
              <a:buNone/>
              <a:defRPr sz="1300"/>
            </a:lvl8pPr>
            <a:lvl9pPr marL="438912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7018A-707B-4F19-8EBC-41DA40FBB8A1}" type="datetime1">
              <a:rPr lang="en-US" smtClean="0"/>
              <a:t>11/3/2016</a:t>
            </a:fld>
            <a:endParaRPr lang="en-US"/>
          </a:p>
        </p:txBody>
      </p:sp>
      <p:sp>
        <p:nvSpPr>
          <p:cNvPr id="6" name="Footer Placeholder 5"/>
          <p:cNvSpPr>
            <a:spLocks noGrp="1"/>
          </p:cNvSpPr>
          <p:nvPr>
            <p:ph type="ftr" sz="quarter" idx="11"/>
          </p:nvPr>
        </p:nvSpPr>
        <p:spPr>
          <a:xfrm>
            <a:off x="4846323" y="7627623"/>
            <a:ext cx="4937760" cy="43815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FAED105-09F8-4DF7-B4A2-FB01EA696A09}" type="slidenum">
              <a:rPr lang="en-US" smtClean="0"/>
              <a:t>‹#›</a:t>
            </a:fld>
            <a:endParaRPr lang="en-US"/>
          </a:p>
        </p:txBody>
      </p:sp>
    </p:spTree>
    <p:extLst>
      <p:ext uri="{BB962C8B-B14F-4D97-AF65-F5344CB8AC3E}">
        <p14:creationId xmlns:p14="http://schemas.microsoft.com/office/powerpoint/2010/main" val="212750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3" y="438151"/>
            <a:ext cx="12618720" cy="1590675"/>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05843" y="2190751"/>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605977" y="7803469"/>
            <a:ext cx="329184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fld id="{49403773-309E-4C26-A9A2-A8AE2C980ADC}" type="datetime1">
              <a:rPr lang="en-US" smtClean="0"/>
              <a:t>11/3/2016</a:t>
            </a:fld>
            <a:endParaRPr lang="en-US" dirty="0"/>
          </a:p>
        </p:txBody>
      </p:sp>
      <p:sp>
        <p:nvSpPr>
          <p:cNvPr id="6" name="Slide Number Placeholder 5"/>
          <p:cNvSpPr>
            <a:spLocks noGrp="1"/>
          </p:cNvSpPr>
          <p:nvPr>
            <p:ph type="sldNum" sz="quarter" idx="4"/>
          </p:nvPr>
        </p:nvSpPr>
        <p:spPr>
          <a:xfrm>
            <a:off x="991774" y="7787542"/>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FFAED105-09F8-4DF7-B4A2-FB01EA696A09}" type="slidenum">
              <a:rPr lang="en-US" smtClean="0"/>
              <a:pPr/>
              <a:t>‹#›</a:t>
            </a:fld>
            <a:endParaRPr lang="en-US" dirty="0"/>
          </a:p>
        </p:txBody>
      </p:sp>
    </p:spTree>
    <p:extLst>
      <p:ext uri="{BB962C8B-B14F-4D97-AF65-F5344CB8AC3E}">
        <p14:creationId xmlns:p14="http://schemas.microsoft.com/office/powerpoint/2010/main" val="30074668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vets.gov/gi-bill-comparison-too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vets.gov/gi-bill-comparison-tool" TargetMode="External"/><Relationship Id="rId4" Type="http://schemas.openxmlformats.org/officeDocument/2006/relationships/hyperlink" Target="https://www.dodmou.com/TADECID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studentaid.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www.usajobs.gov/" TargetMode="External"/><Relationship Id="rId5" Type="http://schemas.openxmlformats.org/officeDocument/2006/relationships/hyperlink" Target="http://www.careeronestop.org/" TargetMode="External"/><Relationship Id="rId4" Type="http://schemas.openxmlformats.org/officeDocument/2006/relationships/hyperlink" Target="https://www.fedshirevets.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annualcreditrepor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militaryinstallations.dod.mi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s://www.annualcreditreport.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www.identitytheft.gov/"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IdentityTheft.go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militaryinstallations.dod.mi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9593" y="3657604"/>
            <a:ext cx="5949387" cy="937550"/>
          </a:xfrm>
        </p:spPr>
        <p:txBody>
          <a:bodyPr>
            <a:normAutofit/>
          </a:bodyPr>
          <a:lstStyle/>
          <a:p>
            <a:pPr algn="l"/>
            <a:endParaRPr lang="en-US" sz="5500" dirty="0"/>
          </a:p>
        </p:txBody>
      </p:sp>
      <p:sp>
        <p:nvSpPr>
          <p:cNvPr id="7" name="Subtitle 6"/>
          <p:cNvSpPr>
            <a:spLocks noGrp="1"/>
          </p:cNvSpPr>
          <p:nvPr>
            <p:ph type="subTitle" idx="1"/>
          </p:nvPr>
        </p:nvSpPr>
        <p:spPr>
          <a:xfrm>
            <a:off x="1099592" y="4606729"/>
            <a:ext cx="5937813" cy="1135476"/>
          </a:xfrm>
        </p:spPr>
        <p:txBody>
          <a:bodyPr>
            <a:normAutofit/>
          </a:bodyPr>
          <a:lstStyle/>
          <a:p>
            <a:pPr algn="l"/>
            <a:endParaRPr lang="en-US" sz="3500" dirty="0"/>
          </a:p>
        </p:txBody>
      </p:sp>
      <p:sp>
        <p:nvSpPr>
          <p:cNvPr id="8" name="Slide Number Placeholder 7"/>
          <p:cNvSpPr>
            <a:spLocks noGrp="1"/>
          </p:cNvSpPr>
          <p:nvPr>
            <p:ph type="sldNum" sz="quarter" idx="12"/>
          </p:nvPr>
        </p:nvSpPr>
        <p:spPr/>
        <p:txBody>
          <a:bodyPr/>
          <a:lstStyle/>
          <a:p>
            <a:fld id="{FFAED105-09F8-4DF7-B4A2-FB01EA696A09}" type="slidenum">
              <a:rPr lang="en-US" smtClean="0"/>
              <a:t>1</a:t>
            </a:fld>
            <a:endParaRPr lang="en-US"/>
          </a:p>
        </p:txBody>
      </p:sp>
    </p:spTree>
    <p:extLst>
      <p:ext uri="{BB962C8B-B14F-4D97-AF65-F5344CB8AC3E}">
        <p14:creationId xmlns:p14="http://schemas.microsoft.com/office/powerpoint/2010/main" val="237802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a Phone</a:t>
            </a:r>
            <a:endParaRPr lang="en-US" dirty="0"/>
          </a:p>
        </p:txBody>
      </p:sp>
      <p:sp>
        <p:nvSpPr>
          <p:cNvPr id="3" name="Content Placeholder 2"/>
          <p:cNvSpPr>
            <a:spLocks noGrp="1"/>
          </p:cNvSpPr>
          <p:nvPr>
            <p:ph idx="1"/>
          </p:nvPr>
        </p:nvSpPr>
        <p:spPr/>
        <p:txBody>
          <a:bodyPr numCol="2">
            <a:normAutofit/>
          </a:bodyPr>
          <a:lstStyle/>
          <a:p>
            <a:r>
              <a:rPr lang="en-US" dirty="0" smtClean="0"/>
              <a:t>Do research and consider </a:t>
            </a:r>
            <a:endParaRPr lang="en-US" dirty="0" smtClean="0"/>
          </a:p>
          <a:p>
            <a:pPr marL="0" indent="0">
              <a:buNone/>
            </a:pPr>
            <a:r>
              <a:rPr lang="en-US" dirty="0"/>
              <a:t> </a:t>
            </a:r>
            <a:r>
              <a:rPr lang="en-US" dirty="0" smtClean="0"/>
              <a:t> </a:t>
            </a:r>
            <a:r>
              <a:rPr lang="en-US" dirty="0" smtClean="0"/>
              <a:t>your </a:t>
            </a:r>
            <a:r>
              <a:rPr lang="en-US" dirty="0" smtClean="0"/>
              <a:t>options</a:t>
            </a:r>
          </a:p>
          <a:p>
            <a:pPr lvl="1"/>
            <a:r>
              <a:rPr lang="en-US" dirty="0" smtClean="0"/>
              <a:t>Features</a:t>
            </a:r>
          </a:p>
          <a:p>
            <a:pPr lvl="1"/>
            <a:r>
              <a:rPr lang="en-US" dirty="0" smtClean="0"/>
              <a:t>Number of people on your plan</a:t>
            </a:r>
          </a:p>
          <a:p>
            <a:pPr lvl="1"/>
            <a:r>
              <a:rPr lang="en-US" dirty="0" smtClean="0"/>
              <a:t>Coverage maps</a:t>
            </a:r>
          </a:p>
          <a:p>
            <a:pPr marL="548640" lvl="1" indent="0">
              <a:buNone/>
            </a:pPr>
            <a:endParaRPr lang="en-US" dirty="0" smtClean="0"/>
          </a:p>
          <a:p>
            <a:pPr marL="548640" lvl="1" indent="0">
              <a:buNone/>
            </a:pPr>
            <a:endParaRPr lang="en-US" dirty="0"/>
          </a:p>
          <a:p>
            <a:pPr marL="548640" lvl="1" indent="0">
              <a:buNone/>
            </a:pPr>
            <a:endParaRPr lang="en-US" dirty="0" smtClean="0"/>
          </a:p>
          <a:p>
            <a:pPr marL="548640" lvl="1" indent="0">
              <a:buNone/>
            </a:pPr>
            <a:endParaRPr lang="en-US" dirty="0"/>
          </a:p>
          <a:p>
            <a:pPr marL="548640" lvl="1" indent="0">
              <a:buNone/>
            </a:pPr>
            <a:endParaRPr lang="en-US" dirty="0" smtClean="0"/>
          </a:p>
          <a:p>
            <a:r>
              <a:rPr lang="en-US" dirty="0" smtClean="0"/>
              <a:t>Make your purchase</a:t>
            </a:r>
          </a:p>
          <a:p>
            <a:pPr lvl="1"/>
            <a:r>
              <a:rPr lang="en-US" dirty="0" smtClean="0"/>
              <a:t>Shop around</a:t>
            </a:r>
          </a:p>
          <a:p>
            <a:pPr lvl="1"/>
            <a:r>
              <a:rPr lang="en-US" dirty="0" smtClean="0"/>
              <a:t>Ask about discounts</a:t>
            </a:r>
          </a:p>
          <a:p>
            <a:pPr lvl="1"/>
            <a:r>
              <a:rPr lang="en-US" dirty="0" smtClean="0"/>
              <a:t>Consider prepaid plans</a:t>
            </a:r>
          </a:p>
          <a:p>
            <a:pPr lvl="1"/>
            <a:r>
              <a:rPr lang="en-US" dirty="0" smtClean="0"/>
              <a:t>Read the contract</a:t>
            </a:r>
          </a:p>
        </p:txBody>
      </p:sp>
      <p:sp>
        <p:nvSpPr>
          <p:cNvPr id="4" name="Slide Number Placeholder 3"/>
          <p:cNvSpPr>
            <a:spLocks noGrp="1"/>
          </p:cNvSpPr>
          <p:nvPr>
            <p:ph type="sldNum" sz="quarter" idx="12"/>
          </p:nvPr>
        </p:nvSpPr>
        <p:spPr/>
        <p:txBody>
          <a:bodyPr/>
          <a:lstStyle/>
          <a:p>
            <a:fld id="{FFAED105-09F8-4DF7-B4A2-FB01EA696A09}" type="slidenum">
              <a:rPr lang="en-US" smtClean="0"/>
              <a:t>10</a:t>
            </a:fld>
            <a:endParaRPr lang="en-US"/>
          </a:p>
        </p:txBody>
      </p:sp>
    </p:spTree>
    <p:extLst>
      <p:ext uri="{BB962C8B-B14F-4D97-AF65-F5344CB8AC3E}">
        <p14:creationId xmlns:p14="http://schemas.microsoft.com/office/powerpoint/2010/main" val="1590784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a Phone</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Know your rights</a:t>
            </a:r>
          </a:p>
          <a:p>
            <a:endParaRPr lang="en-US" dirty="0" smtClean="0"/>
          </a:p>
          <a:p>
            <a:r>
              <a:rPr lang="en-US" dirty="0" smtClean="0"/>
              <a:t>Ask about </a:t>
            </a:r>
            <a:r>
              <a:rPr lang="en-US" dirty="0" smtClean="0"/>
              <a:t>cancellation </a:t>
            </a:r>
            <a:r>
              <a:rPr lang="en-US" dirty="0" smtClean="0"/>
              <a:t>policies</a:t>
            </a:r>
          </a:p>
        </p:txBody>
      </p:sp>
      <p:sp>
        <p:nvSpPr>
          <p:cNvPr id="4" name="Slide Number Placeholder 3"/>
          <p:cNvSpPr>
            <a:spLocks noGrp="1"/>
          </p:cNvSpPr>
          <p:nvPr>
            <p:ph type="sldNum" sz="quarter" idx="12"/>
          </p:nvPr>
        </p:nvSpPr>
        <p:spPr/>
        <p:txBody>
          <a:bodyPr/>
          <a:lstStyle/>
          <a:p>
            <a:fld id="{FFAED105-09F8-4DF7-B4A2-FB01EA696A09}" type="slidenum">
              <a:rPr lang="en-US" smtClean="0"/>
              <a:t>11</a:t>
            </a:fld>
            <a:endParaRPr lang="en-US"/>
          </a:p>
        </p:txBody>
      </p:sp>
    </p:spTree>
    <p:extLst>
      <p:ext uri="{BB962C8B-B14F-4D97-AF65-F5344CB8AC3E}">
        <p14:creationId xmlns:p14="http://schemas.microsoft.com/office/powerpoint/2010/main" val="1838855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Renting an Apartment or House</a:t>
            </a:r>
            <a:endParaRPr lang="en-US" dirty="0"/>
          </a:p>
        </p:txBody>
      </p:sp>
      <p:sp>
        <p:nvSpPr>
          <p:cNvPr id="3" name="Content Placeholder 2"/>
          <p:cNvSpPr>
            <a:spLocks noGrp="1"/>
          </p:cNvSpPr>
          <p:nvPr>
            <p:ph idx="1"/>
          </p:nvPr>
        </p:nvSpPr>
        <p:spPr/>
        <p:txBody>
          <a:bodyPr numCol="2">
            <a:normAutofit/>
          </a:bodyPr>
          <a:lstStyle/>
          <a:p>
            <a:r>
              <a:rPr lang="en-US" sz="3000" dirty="0" smtClean="0"/>
              <a:t>Plan ahead</a:t>
            </a:r>
          </a:p>
          <a:p>
            <a:pPr lvl="1"/>
            <a:r>
              <a:rPr lang="en-US" sz="3000" dirty="0" smtClean="0"/>
              <a:t>Know your budget</a:t>
            </a:r>
          </a:p>
          <a:p>
            <a:pPr lvl="1"/>
            <a:r>
              <a:rPr lang="en-US" sz="3000" dirty="0" smtClean="0"/>
              <a:t>Talk to others in the area</a:t>
            </a:r>
          </a:p>
          <a:p>
            <a:pPr marL="548640" lvl="1" indent="0">
              <a:buNone/>
            </a:pPr>
            <a:endParaRPr lang="en-US" sz="3000" dirty="0" smtClean="0"/>
          </a:p>
          <a:p>
            <a:r>
              <a:rPr lang="en-US" sz="3000" dirty="0" smtClean="0"/>
              <a:t>Considering a roommate</a:t>
            </a:r>
          </a:p>
          <a:p>
            <a:pPr lvl="1"/>
            <a:r>
              <a:rPr lang="en-US" sz="3000" dirty="0" smtClean="0"/>
              <a:t>Verify employment</a:t>
            </a:r>
          </a:p>
          <a:p>
            <a:pPr lvl="1"/>
            <a:r>
              <a:rPr lang="en-US" sz="3000" dirty="0" smtClean="0"/>
              <a:t>Run credit histories</a:t>
            </a:r>
          </a:p>
          <a:p>
            <a:pPr lvl="1"/>
            <a:r>
              <a:rPr lang="en-US" sz="3000" dirty="0"/>
              <a:t>Talk about </a:t>
            </a:r>
            <a:r>
              <a:rPr lang="en-US" sz="3000" dirty="0" smtClean="0"/>
              <a:t>finances</a:t>
            </a:r>
          </a:p>
          <a:p>
            <a:pPr lvl="1"/>
            <a:endParaRPr lang="en-US" sz="3000" dirty="0"/>
          </a:p>
          <a:p>
            <a:pPr lvl="1"/>
            <a:endParaRPr lang="en-US" sz="3000" dirty="0" smtClean="0"/>
          </a:p>
          <a:p>
            <a:r>
              <a:rPr lang="en-US" sz="3000" dirty="0"/>
              <a:t>When you find a place</a:t>
            </a:r>
          </a:p>
          <a:p>
            <a:pPr lvl="1"/>
            <a:r>
              <a:rPr lang="en-US" sz="3000" dirty="0"/>
              <a:t>Understand the lease</a:t>
            </a:r>
          </a:p>
          <a:p>
            <a:pPr lvl="1"/>
            <a:r>
              <a:rPr lang="en-US" sz="3000" dirty="0"/>
              <a:t>Do a walk-through</a:t>
            </a:r>
          </a:p>
          <a:p>
            <a:pPr marL="548640" lvl="1" indent="0">
              <a:buNone/>
            </a:pPr>
            <a:endParaRPr lang="en-US" sz="3000" dirty="0"/>
          </a:p>
          <a:p>
            <a:r>
              <a:rPr lang="en-US" sz="3000" dirty="0"/>
              <a:t>After you move in</a:t>
            </a:r>
          </a:p>
          <a:p>
            <a:pPr lvl="1"/>
            <a:r>
              <a:rPr lang="en-US" sz="3000" dirty="0"/>
              <a:t>Buy renters insurance</a:t>
            </a:r>
          </a:p>
          <a:p>
            <a:pPr lvl="1"/>
            <a:r>
              <a:rPr lang="en-US" sz="3000" dirty="0"/>
              <a:t>Pay your rent on time</a:t>
            </a:r>
          </a:p>
          <a:p>
            <a:pPr lvl="1"/>
            <a:r>
              <a:rPr lang="en-US" sz="3000" dirty="0"/>
              <a:t>Get your landlord’s promises in writing</a:t>
            </a:r>
          </a:p>
          <a:p>
            <a:pPr lvl="1"/>
            <a:endParaRPr lang="en-US" dirty="0" smtClean="0"/>
          </a:p>
        </p:txBody>
      </p:sp>
      <p:sp>
        <p:nvSpPr>
          <p:cNvPr id="4" name="Slide Number Placeholder 3"/>
          <p:cNvSpPr>
            <a:spLocks noGrp="1"/>
          </p:cNvSpPr>
          <p:nvPr>
            <p:ph type="sldNum" sz="quarter" idx="12"/>
          </p:nvPr>
        </p:nvSpPr>
        <p:spPr/>
        <p:txBody>
          <a:bodyPr/>
          <a:lstStyle/>
          <a:p>
            <a:fld id="{FFAED105-09F8-4DF7-B4A2-FB01EA696A09}" type="slidenum">
              <a:rPr lang="en-US" smtClean="0"/>
              <a:t>12</a:t>
            </a:fld>
            <a:endParaRPr lang="en-US"/>
          </a:p>
        </p:txBody>
      </p:sp>
    </p:spTree>
    <p:extLst>
      <p:ext uri="{BB962C8B-B14F-4D97-AF65-F5344CB8AC3E}">
        <p14:creationId xmlns:p14="http://schemas.microsoft.com/office/powerpoint/2010/main" val="1514747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a Home</a:t>
            </a:r>
            <a:endParaRPr lang="en-US" dirty="0"/>
          </a:p>
        </p:txBody>
      </p:sp>
      <p:sp>
        <p:nvSpPr>
          <p:cNvPr id="3" name="Content Placeholder 2"/>
          <p:cNvSpPr>
            <a:spLocks noGrp="1"/>
          </p:cNvSpPr>
          <p:nvPr>
            <p:ph idx="1"/>
          </p:nvPr>
        </p:nvSpPr>
        <p:spPr/>
        <p:txBody>
          <a:bodyPr>
            <a:normAutofit/>
          </a:bodyPr>
          <a:lstStyle/>
          <a:p>
            <a:r>
              <a:rPr lang="en-US" dirty="0" smtClean="0"/>
              <a:t>Pros and cons</a:t>
            </a:r>
          </a:p>
          <a:p>
            <a:pPr lvl="1"/>
            <a:r>
              <a:rPr lang="en-US" dirty="0" smtClean="0"/>
              <a:t>Renting – you can move at a moment’s notice</a:t>
            </a:r>
          </a:p>
          <a:p>
            <a:pPr lvl="1"/>
            <a:r>
              <a:rPr lang="en-US" dirty="0" smtClean="0"/>
              <a:t>Buying – you owe mortgage payments until you sell, even if you move</a:t>
            </a:r>
          </a:p>
          <a:p>
            <a:r>
              <a:rPr lang="en-US" dirty="0" smtClean="0"/>
              <a:t>If you buy</a:t>
            </a:r>
          </a:p>
          <a:p>
            <a:pPr lvl="1"/>
            <a:r>
              <a:rPr lang="en-US" dirty="0" smtClean="0"/>
              <a:t>Home = 2 to 2.5 times annual income</a:t>
            </a:r>
          </a:p>
          <a:p>
            <a:pPr lvl="1"/>
            <a:r>
              <a:rPr lang="en-US" dirty="0" smtClean="0"/>
              <a:t>Mortgage = 50-80 percent of home’s value at most</a:t>
            </a:r>
          </a:p>
          <a:p>
            <a:pPr lvl="1"/>
            <a:r>
              <a:rPr lang="en-US" dirty="0"/>
              <a:t>M</a:t>
            </a:r>
            <a:r>
              <a:rPr lang="en-US" dirty="0" smtClean="0"/>
              <a:t>onthly housing costs = no more than 35 percent of income</a:t>
            </a:r>
          </a:p>
          <a:p>
            <a:r>
              <a:rPr lang="en-US" dirty="0" smtClean="0"/>
              <a:t>Programs to help</a:t>
            </a:r>
          </a:p>
          <a:p>
            <a:pPr lvl="1"/>
            <a:r>
              <a:rPr lang="en-US" dirty="0" smtClean="0"/>
              <a:t>VA Home Loans program</a:t>
            </a:r>
          </a:p>
          <a:p>
            <a:pPr lvl="1"/>
            <a:r>
              <a:rPr lang="en-US" dirty="0" smtClean="0"/>
              <a:t>SCRA</a:t>
            </a:r>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13</a:t>
            </a:fld>
            <a:endParaRPr lang="en-US"/>
          </a:p>
        </p:txBody>
      </p:sp>
    </p:spTree>
    <p:extLst>
      <p:ext uri="{BB962C8B-B14F-4D97-AF65-F5344CB8AC3E}">
        <p14:creationId xmlns:p14="http://schemas.microsoft.com/office/powerpoint/2010/main" val="2512325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a Car</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a:t>Research</a:t>
            </a:r>
          </a:p>
          <a:p>
            <a:pPr lvl="1"/>
            <a:r>
              <a:rPr lang="en-US" sz="2700" dirty="0"/>
              <a:t>Decide what you can afford</a:t>
            </a:r>
          </a:p>
          <a:p>
            <a:pPr lvl="1"/>
            <a:r>
              <a:rPr lang="en-US" sz="2700" dirty="0"/>
              <a:t>Determine worth of your current car</a:t>
            </a:r>
          </a:p>
          <a:p>
            <a:pPr lvl="1"/>
            <a:r>
              <a:rPr lang="en-US" sz="2700" dirty="0"/>
              <a:t>Decide how you will pay</a:t>
            </a:r>
          </a:p>
          <a:p>
            <a:pPr lvl="1"/>
            <a:r>
              <a:rPr lang="en-US" sz="2700" dirty="0"/>
              <a:t>Do research before financing</a:t>
            </a:r>
          </a:p>
          <a:p>
            <a:r>
              <a:rPr lang="en-US" sz="3200" dirty="0"/>
              <a:t>Shop</a:t>
            </a:r>
          </a:p>
          <a:p>
            <a:pPr lvl="1"/>
            <a:r>
              <a:rPr lang="en-US" sz="2700" dirty="0"/>
              <a:t>Choose the car and comparison shop</a:t>
            </a:r>
          </a:p>
          <a:p>
            <a:r>
              <a:rPr lang="en-US" sz="3200" dirty="0"/>
              <a:t>Buy</a:t>
            </a:r>
          </a:p>
          <a:p>
            <a:pPr lvl="1"/>
            <a:r>
              <a:rPr lang="en-US" sz="2700" dirty="0"/>
              <a:t>Go to a dealer at the end of the month</a:t>
            </a:r>
          </a:p>
          <a:p>
            <a:pPr lvl="1"/>
            <a:r>
              <a:rPr lang="en-US" sz="2700" dirty="0"/>
              <a:t>Focus on the “out the door” price</a:t>
            </a:r>
          </a:p>
          <a:p>
            <a:pPr lvl="1"/>
            <a:r>
              <a:rPr lang="en-US" sz="2700" dirty="0"/>
              <a:t>Watch for add-ons or extra fees</a:t>
            </a:r>
          </a:p>
          <a:p>
            <a:pPr lvl="1"/>
            <a:r>
              <a:rPr lang="en-US" sz="2700" dirty="0"/>
              <a:t>Lock in the total price first</a:t>
            </a:r>
          </a:p>
          <a:p>
            <a:pPr lvl="1"/>
            <a:r>
              <a:rPr lang="en-US" sz="2700" dirty="0"/>
              <a:t>Remember – you can walk away</a:t>
            </a:r>
          </a:p>
          <a:p>
            <a:pPr lvl="1"/>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14</a:t>
            </a:fld>
            <a:endParaRPr lang="en-US"/>
          </a:p>
        </p:txBody>
      </p:sp>
    </p:spTree>
    <p:extLst>
      <p:ext uri="{BB962C8B-B14F-4D97-AF65-F5344CB8AC3E}">
        <p14:creationId xmlns:p14="http://schemas.microsoft.com/office/powerpoint/2010/main" val="118446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a Used Car</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a:t>Find a car</a:t>
            </a:r>
          </a:p>
          <a:p>
            <a:pPr lvl="1"/>
            <a:r>
              <a:rPr lang="en-US" sz="2700" dirty="0"/>
              <a:t>Decide what you can afford</a:t>
            </a:r>
          </a:p>
          <a:p>
            <a:pPr lvl="1"/>
            <a:r>
              <a:rPr lang="en-US" sz="2700" dirty="0"/>
              <a:t>Decide how you will pay</a:t>
            </a:r>
          </a:p>
          <a:p>
            <a:pPr lvl="1"/>
            <a:r>
              <a:rPr lang="en-US" sz="2700" dirty="0"/>
              <a:t>Do research before financing</a:t>
            </a:r>
          </a:p>
          <a:p>
            <a:pPr lvl="1"/>
            <a:r>
              <a:rPr lang="en-US" sz="2700" dirty="0"/>
              <a:t>Shop around</a:t>
            </a:r>
          </a:p>
          <a:p>
            <a:r>
              <a:rPr lang="en-US" sz="3200" dirty="0"/>
              <a:t>Check it out</a:t>
            </a:r>
          </a:p>
          <a:p>
            <a:pPr lvl="1"/>
            <a:r>
              <a:rPr lang="en-US" sz="2700" dirty="0"/>
              <a:t>Test-drive</a:t>
            </a:r>
          </a:p>
          <a:p>
            <a:pPr lvl="1"/>
            <a:r>
              <a:rPr lang="en-US" sz="2700" dirty="0"/>
              <a:t>Maintenance record</a:t>
            </a:r>
          </a:p>
          <a:p>
            <a:pPr lvl="1"/>
            <a:r>
              <a:rPr lang="en-US" sz="2700" dirty="0"/>
              <a:t>Warranty</a:t>
            </a:r>
          </a:p>
          <a:p>
            <a:pPr lvl="1"/>
            <a:r>
              <a:rPr lang="en-US" sz="2700" dirty="0"/>
              <a:t>Inspection</a:t>
            </a:r>
          </a:p>
          <a:p>
            <a:pPr lvl="1"/>
            <a:r>
              <a:rPr lang="en-US" sz="2700" dirty="0"/>
              <a:t>Car history</a:t>
            </a:r>
          </a:p>
          <a:p>
            <a:r>
              <a:rPr lang="en-US" sz="3200" dirty="0"/>
              <a:t>Buy and enjoy </a:t>
            </a:r>
            <a:r>
              <a:rPr lang="en-US" sz="3200" dirty="0" smtClean="0"/>
              <a:t>(</a:t>
            </a:r>
            <a:r>
              <a:rPr lang="en-US" sz="3200" dirty="0"/>
              <a:t>or walk away)</a:t>
            </a:r>
          </a:p>
        </p:txBody>
      </p:sp>
      <p:sp>
        <p:nvSpPr>
          <p:cNvPr id="4" name="Slide Number Placeholder 3"/>
          <p:cNvSpPr>
            <a:spLocks noGrp="1"/>
          </p:cNvSpPr>
          <p:nvPr>
            <p:ph type="sldNum" sz="quarter" idx="12"/>
          </p:nvPr>
        </p:nvSpPr>
        <p:spPr/>
        <p:txBody>
          <a:bodyPr/>
          <a:lstStyle/>
          <a:p>
            <a:fld id="{FFAED105-09F8-4DF7-B4A2-FB01EA696A09}" type="slidenum">
              <a:rPr lang="en-US" smtClean="0"/>
              <a:t>15</a:t>
            </a:fld>
            <a:endParaRPr lang="en-US"/>
          </a:p>
        </p:txBody>
      </p:sp>
    </p:spTree>
    <p:extLst>
      <p:ext uri="{BB962C8B-B14F-4D97-AF65-F5344CB8AC3E}">
        <p14:creationId xmlns:p14="http://schemas.microsoft.com/office/powerpoint/2010/main" val="1283719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Used Car Buyers Guide and Warranties</a:t>
            </a:r>
            <a:endParaRPr lang="en-US" dirty="0"/>
          </a:p>
        </p:txBody>
      </p:sp>
      <p:sp>
        <p:nvSpPr>
          <p:cNvPr id="3" name="Content Placeholder 2"/>
          <p:cNvSpPr>
            <a:spLocks noGrp="1"/>
          </p:cNvSpPr>
          <p:nvPr>
            <p:ph idx="1"/>
          </p:nvPr>
        </p:nvSpPr>
        <p:spPr/>
        <p:txBody>
          <a:bodyPr>
            <a:normAutofit/>
          </a:bodyPr>
          <a:lstStyle/>
          <a:p>
            <a:r>
              <a:rPr lang="en-US" dirty="0" smtClean="0"/>
              <a:t>Save you money and headaches</a:t>
            </a:r>
          </a:p>
          <a:p>
            <a:r>
              <a:rPr lang="en-US" dirty="0" smtClean="0"/>
              <a:t>Buyers Guide tells you if the car:</a:t>
            </a:r>
          </a:p>
          <a:p>
            <a:pPr lvl="1"/>
            <a:r>
              <a:rPr lang="en-US" dirty="0" smtClean="0"/>
              <a:t>Is sold “as-is”</a:t>
            </a:r>
          </a:p>
          <a:p>
            <a:pPr lvl="1"/>
            <a:r>
              <a:rPr lang="en-US" dirty="0" smtClean="0"/>
              <a:t>Is sold with an implied warranty</a:t>
            </a:r>
          </a:p>
          <a:p>
            <a:pPr lvl="1"/>
            <a:r>
              <a:rPr lang="en-US" dirty="0" smtClean="0"/>
              <a:t>Has a warranty and if it’s full or partial</a:t>
            </a:r>
          </a:p>
          <a:p>
            <a:pPr lvl="1"/>
            <a:r>
              <a:rPr lang="en-US" dirty="0" smtClean="0"/>
              <a:t>Is under the manufacturer’s warranty</a:t>
            </a:r>
          </a:p>
          <a:p>
            <a:pPr lvl="1"/>
            <a:r>
              <a:rPr lang="en-US" dirty="0" smtClean="0"/>
              <a:t>Has a service contract available</a:t>
            </a:r>
          </a:p>
          <a:p>
            <a:r>
              <a:rPr lang="en-US" dirty="0" smtClean="0"/>
              <a:t>Compare and negotiate</a:t>
            </a:r>
          </a:p>
          <a:p>
            <a:r>
              <a:rPr lang="en-US" dirty="0" smtClean="0"/>
              <a:t>Ask for and keep documents</a:t>
            </a:r>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16</a:t>
            </a:fld>
            <a:endParaRPr lang="en-US"/>
          </a:p>
        </p:txBody>
      </p:sp>
    </p:spTree>
    <p:extLst>
      <p:ext uri="{BB962C8B-B14F-4D97-AF65-F5344CB8AC3E}">
        <p14:creationId xmlns:p14="http://schemas.microsoft.com/office/powerpoint/2010/main" val="1991945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Financing</a:t>
            </a:r>
            <a:endParaRPr lang="en-US" dirty="0"/>
          </a:p>
        </p:txBody>
      </p:sp>
      <p:sp>
        <p:nvSpPr>
          <p:cNvPr id="3" name="Content Placeholder 2"/>
          <p:cNvSpPr>
            <a:spLocks noGrp="1"/>
          </p:cNvSpPr>
          <p:nvPr>
            <p:ph idx="1"/>
          </p:nvPr>
        </p:nvSpPr>
        <p:spPr/>
        <p:txBody>
          <a:bodyPr>
            <a:normAutofit/>
          </a:bodyPr>
          <a:lstStyle/>
          <a:p>
            <a:r>
              <a:rPr lang="en-US" dirty="0" smtClean="0"/>
              <a:t>Decide what you can afford</a:t>
            </a:r>
          </a:p>
          <a:p>
            <a:r>
              <a:rPr lang="en-US" dirty="0" smtClean="0"/>
              <a:t>Check with your bank or credit union first</a:t>
            </a:r>
          </a:p>
          <a:p>
            <a:r>
              <a:rPr lang="en-US" dirty="0" smtClean="0"/>
              <a:t>See if the dealer can beat their rate</a:t>
            </a:r>
          </a:p>
          <a:p>
            <a:pPr lvl="1"/>
            <a:r>
              <a:rPr lang="en-US" dirty="0" smtClean="0"/>
              <a:t>Special rate</a:t>
            </a:r>
          </a:p>
          <a:p>
            <a:pPr lvl="1"/>
            <a:r>
              <a:rPr lang="en-US" dirty="0" smtClean="0"/>
              <a:t>Credit insurance</a:t>
            </a:r>
          </a:p>
          <a:p>
            <a:r>
              <a:rPr lang="en-US" dirty="0" smtClean="0"/>
              <a:t>Compare loans based on APR</a:t>
            </a:r>
          </a:p>
          <a:p>
            <a:r>
              <a:rPr lang="en-US" dirty="0" smtClean="0"/>
              <a:t>Choose a loan</a:t>
            </a:r>
          </a:p>
          <a:p>
            <a:r>
              <a:rPr lang="en-US" dirty="0"/>
              <a:t>C</a:t>
            </a:r>
            <a:r>
              <a:rPr lang="en-US" dirty="0" smtClean="0"/>
              <a:t>losely review paperwork</a:t>
            </a:r>
          </a:p>
        </p:txBody>
      </p:sp>
      <p:sp>
        <p:nvSpPr>
          <p:cNvPr id="4" name="Slide Number Placeholder 3"/>
          <p:cNvSpPr>
            <a:spLocks noGrp="1"/>
          </p:cNvSpPr>
          <p:nvPr>
            <p:ph type="sldNum" sz="quarter" idx="12"/>
          </p:nvPr>
        </p:nvSpPr>
        <p:spPr/>
        <p:txBody>
          <a:bodyPr/>
          <a:lstStyle/>
          <a:p>
            <a:fld id="{FFAED105-09F8-4DF7-B4A2-FB01EA696A09}" type="slidenum">
              <a:rPr lang="en-US" smtClean="0"/>
              <a:t>17</a:t>
            </a:fld>
            <a:endParaRPr lang="en-US"/>
          </a:p>
        </p:txBody>
      </p:sp>
    </p:spTree>
    <p:extLst>
      <p:ext uri="{BB962C8B-B14F-4D97-AF65-F5344CB8AC3E}">
        <p14:creationId xmlns:p14="http://schemas.microsoft.com/office/powerpoint/2010/main" val="3455413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18</a:t>
            </a:fld>
            <a:endParaRPr lang="en-US"/>
          </a:p>
        </p:txBody>
      </p:sp>
    </p:spTree>
    <p:extLst>
      <p:ext uri="{BB962C8B-B14F-4D97-AF65-F5344CB8AC3E}">
        <p14:creationId xmlns:p14="http://schemas.microsoft.com/office/powerpoint/2010/main" val="2197940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College or Technical School</a:t>
            </a:r>
            <a:endParaRPr lang="en-US" dirty="0"/>
          </a:p>
        </p:txBody>
      </p:sp>
      <p:sp>
        <p:nvSpPr>
          <p:cNvPr id="3" name="Content Placeholder 2"/>
          <p:cNvSpPr>
            <a:spLocks noGrp="1"/>
          </p:cNvSpPr>
          <p:nvPr>
            <p:ph idx="1"/>
          </p:nvPr>
        </p:nvSpPr>
        <p:spPr/>
        <p:txBody>
          <a:bodyPr>
            <a:normAutofit/>
          </a:bodyPr>
          <a:lstStyle/>
          <a:p>
            <a:r>
              <a:rPr lang="en-US" dirty="0" smtClean="0"/>
              <a:t>Research</a:t>
            </a:r>
          </a:p>
          <a:p>
            <a:pPr lvl="1"/>
            <a:r>
              <a:rPr lang="en-US" dirty="0" smtClean="0"/>
              <a:t>What type of education do you need?</a:t>
            </a:r>
          </a:p>
          <a:p>
            <a:pPr lvl="1"/>
            <a:r>
              <a:rPr lang="en-US" dirty="0" smtClean="0"/>
              <a:t>What kind of school offers those courses?</a:t>
            </a:r>
          </a:p>
          <a:p>
            <a:pPr lvl="1"/>
            <a:r>
              <a:rPr lang="en-US" dirty="0" smtClean="0"/>
              <a:t>Use GI Bill </a:t>
            </a:r>
            <a:r>
              <a:rPr lang="en-US" dirty="0"/>
              <a:t>Comparison Tool - </a:t>
            </a:r>
            <a:r>
              <a:rPr lang="en-US" dirty="0" smtClean="0">
                <a:hlinkClick r:id="rId4"/>
              </a:rPr>
              <a:t>Vets.gov/</a:t>
            </a:r>
            <a:r>
              <a:rPr lang="en-US" dirty="0" err="1" smtClean="0">
                <a:hlinkClick r:id="rId4"/>
              </a:rPr>
              <a:t>gi</a:t>
            </a:r>
            <a:r>
              <a:rPr lang="en-US" dirty="0" smtClean="0">
                <a:hlinkClick r:id="rId4"/>
              </a:rPr>
              <a:t>-bill-comparison-tool</a:t>
            </a:r>
            <a:endParaRPr lang="en-US" dirty="0" smtClean="0"/>
          </a:p>
          <a:p>
            <a:r>
              <a:rPr lang="en-US" dirty="0" smtClean="0"/>
              <a:t>Experience the school</a:t>
            </a:r>
          </a:p>
          <a:p>
            <a:r>
              <a:rPr lang="en-US" dirty="0" smtClean="0"/>
              <a:t>Get credit for your training</a:t>
            </a:r>
          </a:p>
          <a:p>
            <a:r>
              <a:rPr lang="en-US" dirty="0" smtClean="0"/>
              <a:t>Review enrollment contract</a:t>
            </a:r>
          </a:p>
          <a:p>
            <a:pPr lvl="1"/>
            <a:endParaRPr lang="en-US" sz="2700" dirty="0"/>
          </a:p>
        </p:txBody>
      </p:sp>
      <p:sp>
        <p:nvSpPr>
          <p:cNvPr id="4" name="Slide Number Placeholder 3"/>
          <p:cNvSpPr>
            <a:spLocks noGrp="1"/>
          </p:cNvSpPr>
          <p:nvPr>
            <p:ph type="sldNum" sz="quarter" idx="12"/>
          </p:nvPr>
        </p:nvSpPr>
        <p:spPr/>
        <p:txBody>
          <a:bodyPr/>
          <a:lstStyle/>
          <a:p>
            <a:fld id="{FFAED105-09F8-4DF7-B4A2-FB01EA696A09}" type="slidenum">
              <a:rPr lang="en-US" smtClean="0"/>
              <a:t>19</a:t>
            </a:fld>
            <a:endParaRPr lang="en-US"/>
          </a:p>
        </p:txBody>
      </p:sp>
    </p:spTree>
    <p:extLst>
      <p:ext uri="{BB962C8B-B14F-4D97-AF65-F5344CB8AC3E}">
        <p14:creationId xmlns:p14="http://schemas.microsoft.com/office/powerpoint/2010/main" val="348757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05843" y="887882"/>
            <a:ext cx="12618720" cy="1590675"/>
          </a:xfrm>
        </p:spPr>
        <p:txBody>
          <a:bodyPr>
            <a:normAutofit/>
          </a:bodyPr>
          <a:lstStyle/>
          <a:p>
            <a:r>
              <a:rPr lang="en-US" sz="5800" dirty="0" smtClean="0">
                <a:solidFill>
                  <a:schemeClr val="bg1"/>
                </a:solidFill>
                <a:latin typeface="Utsaah" panose="020B0604020202020204" pitchFamily="34" charset="0"/>
                <a:cs typeface="Utsaah" panose="020B0604020202020204" pitchFamily="34" charset="0"/>
              </a:rPr>
              <a:t>Why This Matters</a:t>
            </a:r>
            <a:endParaRPr lang="en-US" sz="5800" dirty="0">
              <a:solidFill>
                <a:schemeClr val="bg1"/>
              </a:solidFill>
              <a:latin typeface="Utsaah" panose="020B0604020202020204" pitchFamily="34" charset="0"/>
              <a:cs typeface="Utsaah" panose="020B0604020202020204" pitchFamily="34" charset="0"/>
            </a:endParaRPr>
          </a:p>
        </p:txBody>
      </p:sp>
      <p:sp>
        <p:nvSpPr>
          <p:cNvPr id="5" name="Content Placeholder 4"/>
          <p:cNvSpPr>
            <a:spLocks noGrp="1"/>
          </p:cNvSpPr>
          <p:nvPr>
            <p:ph idx="1"/>
          </p:nvPr>
        </p:nvSpPr>
        <p:spPr/>
        <p:txBody>
          <a:bodyPr>
            <a:normAutofit/>
          </a:bodyPr>
          <a:lstStyle/>
          <a:p>
            <a:r>
              <a:rPr lang="en-US" dirty="0" smtClean="0"/>
              <a:t>Studies show </a:t>
            </a:r>
            <a:r>
              <a:rPr lang="en-US" dirty="0" smtClean="0"/>
              <a:t>that, </a:t>
            </a:r>
            <a:r>
              <a:rPr lang="en-US" dirty="0" smtClean="0"/>
              <a:t>on </a:t>
            </a:r>
            <a:r>
              <a:rPr lang="en-US" dirty="0" smtClean="0"/>
              <a:t>average, </a:t>
            </a:r>
            <a:r>
              <a:rPr lang="en-US" dirty="0" smtClean="0"/>
              <a:t>military families have higher amounts of debt and fewer assets than </a:t>
            </a:r>
            <a:r>
              <a:rPr lang="en-US" dirty="0" smtClean="0"/>
              <a:t>civilians</a:t>
            </a:r>
            <a:endParaRPr lang="en-US" dirty="0" smtClean="0"/>
          </a:p>
          <a:p>
            <a:r>
              <a:rPr lang="en-US" dirty="0" smtClean="0"/>
              <a:t>Challenges of military life</a:t>
            </a:r>
            <a:r>
              <a:rPr lang="en-US" dirty="0"/>
              <a:t> </a:t>
            </a:r>
            <a:r>
              <a:rPr lang="en-US" dirty="0" smtClean="0"/>
              <a:t>can affect servicemembers’ finances:</a:t>
            </a:r>
          </a:p>
          <a:p>
            <a:pPr lvl="1">
              <a:buFont typeface="Courier New" panose="02070309020205020404" pitchFamily="49" charset="0"/>
              <a:buChar char="o"/>
            </a:pPr>
            <a:r>
              <a:rPr lang="en-US" dirty="0" smtClean="0"/>
              <a:t>Frequent transition and changes</a:t>
            </a:r>
          </a:p>
          <a:p>
            <a:pPr lvl="1">
              <a:buFont typeface="Courier New" panose="02070309020205020404" pitchFamily="49" charset="0"/>
              <a:buChar char="o"/>
            </a:pPr>
            <a:r>
              <a:rPr lang="en-US" dirty="0" smtClean="0"/>
              <a:t>Many servicemembers have little financial experience</a:t>
            </a:r>
          </a:p>
          <a:p>
            <a:pPr lvl="1">
              <a:buFont typeface="Courier New" panose="02070309020205020404" pitchFamily="49" charset="0"/>
              <a:buChar char="o"/>
            </a:pPr>
            <a:r>
              <a:rPr lang="en-US" dirty="0" smtClean="0"/>
              <a:t>Decisions have long-term effects</a:t>
            </a:r>
          </a:p>
          <a:p>
            <a:r>
              <a:rPr lang="en-US" dirty="0" smtClean="0"/>
              <a:t>Getting the know-how is key to making smart financial decisions</a:t>
            </a:r>
          </a:p>
        </p:txBody>
      </p:sp>
      <p:sp>
        <p:nvSpPr>
          <p:cNvPr id="6" name="Slide Number Placeholder 5"/>
          <p:cNvSpPr>
            <a:spLocks noGrp="1"/>
          </p:cNvSpPr>
          <p:nvPr>
            <p:ph type="sldNum" sz="quarter" idx="12"/>
          </p:nvPr>
        </p:nvSpPr>
        <p:spPr/>
        <p:txBody>
          <a:bodyPr/>
          <a:lstStyle/>
          <a:p>
            <a:fld id="{FFAED105-09F8-4DF7-B4A2-FB01EA696A09}" type="slidenum">
              <a:rPr lang="en-US" smtClean="0"/>
              <a:t>2</a:t>
            </a:fld>
            <a:endParaRPr lang="en-US"/>
          </a:p>
        </p:txBody>
      </p:sp>
    </p:spTree>
    <p:extLst>
      <p:ext uri="{BB962C8B-B14F-4D97-AF65-F5344CB8AC3E}">
        <p14:creationId xmlns:p14="http://schemas.microsoft.com/office/powerpoint/2010/main" val="1728759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Paying for Your Education</a:t>
            </a:r>
            <a:endParaRPr lang="en-US" dirty="0"/>
          </a:p>
        </p:txBody>
      </p:sp>
      <p:sp>
        <p:nvSpPr>
          <p:cNvPr id="3" name="Content Placeholder 2"/>
          <p:cNvSpPr>
            <a:spLocks noGrp="1"/>
          </p:cNvSpPr>
          <p:nvPr>
            <p:ph idx="1"/>
          </p:nvPr>
        </p:nvSpPr>
        <p:spPr/>
        <p:txBody>
          <a:bodyPr>
            <a:normAutofit/>
          </a:bodyPr>
          <a:lstStyle/>
          <a:p>
            <a:r>
              <a:rPr lang="en-US" dirty="0" smtClean="0"/>
              <a:t>While in the service</a:t>
            </a:r>
          </a:p>
          <a:p>
            <a:pPr lvl="1"/>
            <a:r>
              <a:rPr lang="en-US" dirty="0" smtClean="0"/>
              <a:t>Tuition Assistance</a:t>
            </a:r>
          </a:p>
          <a:p>
            <a:pPr lvl="1"/>
            <a:r>
              <a:rPr lang="en-US" dirty="0" smtClean="0"/>
              <a:t>TA Decide - </a:t>
            </a:r>
            <a:r>
              <a:rPr lang="en-US" dirty="0" smtClean="0">
                <a:hlinkClick r:id="rId4"/>
              </a:rPr>
              <a:t>Dodmou.com/TADECIDE</a:t>
            </a:r>
            <a:endParaRPr lang="en-US" dirty="0" smtClean="0"/>
          </a:p>
          <a:p>
            <a:pPr lvl="1"/>
            <a:r>
              <a:rPr lang="en-US" dirty="0" smtClean="0"/>
              <a:t>Voluntary Education Programs</a:t>
            </a:r>
          </a:p>
          <a:p>
            <a:pPr lvl="1"/>
            <a:r>
              <a:rPr lang="en-US" dirty="0" smtClean="0"/>
              <a:t>GI Bills</a:t>
            </a:r>
          </a:p>
          <a:p>
            <a:r>
              <a:rPr lang="en-US" dirty="0" smtClean="0"/>
              <a:t>As you leave the service</a:t>
            </a:r>
          </a:p>
          <a:p>
            <a:pPr lvl="1"/>
            <a:r>
              <a:rPr lang="en-US" dirty="0" smtClean="0"/>
              <a:t>Transition Assistance Program</a:t>
            </a:r>
          </a:p>
          <a:p>
            <a:pPr lvl="1"/>
            <a:r>
              <a:rPr lang="en-US" dirty="0" smtClean="0"/>
              <a:t>State veterans’ benefits</a:t>
            </a:r>
          </a:p>
          <a:p>
            <a:pPr lvl="1"/>
            <a:r>
              <a:rPr lang="en-US" dirty="0" smtClean="0"/>
              <a:t>VA’s GI </a:t>
            </a:r>
            <a:r>
              <a:rPr lang="en-US" dirty="0"/>
              <a:t>Bill Comparison Tool – </a:t>
            </a:r>
            <a:r>
              <a:rPr lang="en-US" dirty="0" smtClean="0">
                <a:hlinkClick r:id="rId5"/>
              </a:rPr>
              <a:t>Vets.gov/</a:t>
            </a:r>
            <a:r>
              <a:rPr lang="en-US" dirty="0" err="1" smtClean="0">
                <a:hlinkClick r:id="rId5"/>
              </a:rPr>
              <a:t>gi</a:t>
            </a:r>
            <a:r>
              <a:rPr lang="en-US" dirty="0" smtClean="0">
                <a:hlinkClick r:id="rId5"/>
              </a:rPr>
              <a:t>-bill-comparison-tool</a:t>
            </a:r>
            <a:endParaRPr lang="en-US" dirty="0" smtClean="0"/>
          </a:p>
          <a:p>
            <a:pPr lvl="1"/>
            <a:r>
              <a:rPr lang="en-US" dirty="0" smtClean="0"/>
              <a:t>Scholarship info on Military OneSource</a:t>
            </a:r>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20</a:t>
            </a:fld>
            <a:endParaRPr lang="en-US"/>
          </a:p>
        </p:txBody>
      </p:sp>
    </p:spTree>
    <p:extLst>
      <p:ext uri="{BB962C8B-B14F-4D97-AF65-F5344CB8AC3E}">
        <p14:creationId xmlns:p14="http://schemas.microsoft.com/office/powerpoint/2010/main" val="2517743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Paying for Your Education</a:t>
            </a:r>
            <a:endParaRPr lang="en-US" dirty="0"/>
          </a:p>
        </p:txBody>
      </p:sp>
      <p:sp>
        <p:nvSpPr>
          <p:cNvPr id="3" name="Content Placeholder 2"/>
          <p:cNvSpPr>
            <a:spLocks noGrp="1"/>
          </p:cNvSpPr>
          <p:nvPr>
            <p:ph idx="1"/>
          </p:nvPr>
        </p:nvSpPr>
        <p:spPr/>
        <p:txBody>
          <a:bodyPr>
            <a:normAutofit/>
          </a:bodyPr>
          <a:lstStyle/>
          <a:p>
            <a:r>
              <a:rPr lang="en-US" dirty="0" smtClean="0"/>
              <a:t>Student loan basics</a:t>
            </a:r>
          </a:p>
          <a:p>
            <a:pPr lvl="1"/>
            <a:r>
              <a:rPr lang="en-US" dirty="0" smtClean="0"/>
              <a:t>Supplement GI Bill benefits</a:t>
            </a:r>
          </a:p>
          <a:p>
            <a:pPr lvl="1"/>
            <a:r>
              <a:rPr lang="en-US" dirty="0" smtClean="0"/>
              <a:t>Lifetime cap</a:t>
            </a:r>
          </a:p>
          <a:p>
            <a:pPr lvl="1"/>
            <a:r>
              <a:rPr lang="en-US" dirty="0" smtClean="0"/>
              <a:t>Must repay even if you don’t finish</a:t>
            </a:r>
          </a:p>
          <a:p>
            <a:pPr lvl="1"/>
            <a:r>
              <a:rPr lang="en-US" dirty="0" smtClean="0"/>
              <a:t>Federal loans: better rates than private loans </a:t>
            </a:r>
          </a:p>
          <a:p>
            <a:pPr lvl="1"/>
            <a:r>
              <a:rPr lang="en-US" dirty="0" smtClean="0">
                <a:hlinkClick r:id="rId4"/>
              </a:rPr>
              <a:t>StudentAid.gov</a:t>
            </a:r>
            <a:endParaRPr lang="en-US" dirty="0" smtClean="0"/>
          </a:p>
          <a:p>
            <a:r>
              <a:rPr lang="en-US" dirty="0" smtClean="0"/>
              <a:t>Before you commit</a:t>
            </a:r>
          </a:p>
          <a:p>
            <a:pPr lvl="1"/>
            <a:r>
              <a:rPr lang="en-US" dirty="0" smtClean="0"/>
              <a:t>What’s the interest rate and the total cost?</a:t>
            </a:r>
          </a:p>
          <a:p>
            <a:pPr lvl="1"/>
            <a:r>
              <a:rPr lang="en-US" dirty="0"/>
              <a:t>When repayment begin and how often will you pay? </a:t>
            </a:r>
          </a:p>
          <a:p>
            <a:pPr lvl="1"/>
            <a:r>
              <a:rPr lang="en-US" dirty="0" smtClean="0"/>
              <a:t>How long do you have to repay?</a:t>
            </a:r>
          </a:p>
          <a:p>
            <a:pPr lvl="1"/>
            <a:endParaRPr lang="en-US" sz="3400" dirty="0"/>
          </a:p>
        </p:txBody>
      </p:sp>
      <p:sp>
        <p:nvSpPr>
          <p:cNvPr id="4" name="Slide Number Placeholder 3"/>
          <p:cNvSpPr>
            <a:spLocks noGrp="1"/>
          </p:cNvSpPr>
          <p:nvPr>
            <p:ph type="sldNum" sz="quarter" idx="12"/>
          </p:nvPr>
        </p:nvSpPr>
        <p:spPr/>
        <p:txBody>
          <a:bodyPr/>
          <a:lstStyle/>
          <a:p>
            <a:fld id="{FFAED105-09F8-4DF7-B4A2-FB01EA696A09}" type="slidenum">
              <a:rPr lang="en-US" smtClean="0"/>
              <a:t>21</a:t>
            </a:fld>
            <a:endParaRPr lang="en-US"/>
          </a:p>
        </p:txBody>
      </p:sp>
    </p:spTree>
    <p:extLst>
      <p:ext uri="{BB962C8B-B14F-4D97-AF65-F5344CB8AC3E}">
        <p14:creationId xmlns:p14="http://schemas.microsoft.com/office/powerpoint/2010/main" val="3259701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5842" y="853157"/>
            <a:ext cx="13624557" cy="1590675"/>
          </a:xfrm>
        </p:spPr>
        <p:txBody>
          <a:bodyPr/>
          <a:lstStyle/>
          <a:p>
            <a:r>
              <a:rPr lang="en-US" dirty="0" smtClean="0"/>
              <a:t>Getting a High School Equivalency Diploma</a:t>
            </a:r>
            <a:endParaRPr lang="en-US" dirty="0"/>
          </a:p>
        </p:txBody>
      </p:sp>
      <p:sp>
        <p:nvSpPr>
          <p:cNvPr id="3" name="Content Placeholder 2"/>
          <p:cNvSpPr>
            <a:spLocks noGrp="1"/>
          </p:cNvSpPr>
          <p:nvPr>
            <p:ph idx="1"/>
          </p:nvPr>
        </p:nvSpPr>
        <p:spPr/>
        <p:txBody>
          <a:bodyPr>
            <a:noAutofit/>
          </a:bodyPr>
          <a:lstStyle/>
          <a:p>
            <a:r>
              <a:rPr lang="en-US" dirty="0" smtClean="0"/>
              <a:t>Online diploma tests are scams</a:t>
            </a:r>
          </a:p>
          <a:p>
            <a:r>
              <a:rPr lang="en-US" dirty="0" smtClean="0"/>
              <a:t>Legitimate tests</a:t>
            </a:r>
          </a:p>
          <a:p>
            <a:pPr lvl="1"/>
            <a:r>
              <a:rPr lang="en-US" dirty="0" smtClean="0"/>
              <a:t>Four options</a:t>
            </a:r>
          </a:p>
          <a:p>
            <a:pPr lvl="1"/>
            <a:r>
              <a:rPr lang="en-US" dirty="0" smtClean="0"/>
              <a:t>In-person, supervised</a:t>
            </a:r>
          </a:p>
          <a:p>
            <a:r>
              <a:rPr lang="en-US" dirty="0" smtClean="0"/>
              <a:t>Find out more</a:t>
            </a:r>
          </a:p>
          <a:p>
            <a:pPr lvl="1"/>
            <a:r>
              <a:rPr lang="en-US" dirty="0" smtClean="0"/>
              <a:t>Check out your state’s department of education</a:t>
            </a:r>
          </a:p>
          <a:p>
            <a:pPr lvl="1"/>
            <a:r>
              <a:rPr lang="en-US" dirty="0" smtClean="0"/>
              <a:t>Community colleges</a:t>
            </a:r>
          </a:p>
          <a:p>
            <a:r>
              <a:rPr lang="en-US" dirty="0" smtClean="0"/>
              <a:t>Other options</a:t>
            </a:r>
          </a:p>
          <a:p>
            <a:pPr lvl="1"/>
            <a:r>
              <a:rPr lang="en-US" dirty="0" smtClean="0"/>
              <a:t>Taking classes</a:t>
            </a:r>
          </a:p>
          <a:p>
            <a:pPr lvl="1"/>
            <a:r>
              <a:rPr lang="en-US" dirty="0" smtClean="0"/>
              <a:t>National External Diploma Program</a:t>
            </a:r>
          </a:p>
        </p:txBody>
      </p:sp>
      <p:sp>
        <p:nvSpPr>
          <p:cNvPr id="4" name="Slide Number Placeholder 3"/>
          <p:cNvSpPr>
            <a:spLocks noGrp="1"/>
          </p:cNvSpPr>
          <p:nvPr>
            <p:ph type="sldNum" sz="quarter" idx="12"/>
          </p:nvPr>
        </p:nvSpPr>
        <p:spPr/>
        <p:txBody>
          <a:bodyPr/>
          <a:lstStyle/>
          <a:p>
            <a:fld id="{FFAED105-09F8-4DF7-B4A2-FB01EA696A09}" type="slidenum">
              <a:rPr lang="en-US" smtClean="0"/>
              <a:t>22</a:t>
            </a:fld>
            <a:endParaRPr lang="en-US"/>
          </a:p>
        </p:txBody>
      </p:sp>
    </p:spTree>
    <p:extLst>
      <p:ext uri="{BB962C8B-B14F-4D97-AF65-F5344CB8AC3E}">
        <p14:creationId xmlns:p14="http://schemas.microsoft.com/office/powerpoint/2010/main" val="1646499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Job Hunting Scams</a:t>
            </a:r>
            <a:endParaRPr lang="en-US" dirty="0"/>
          </a:p>
        </p:txBody>
      </p:sp>
      <p:sp>
        <p:nvSpPr>
          <p:cNvPr id="3" name="Content Placeholder 2"/>
          <p:cNvSpPr>
            <a:spLocks noGrp="1"/>
          </p:cNvSpPr>
          <p:nvPr>
            <p:ph idx="1"/>
          </p:nvPr>
        </p:nvSpPr>
        <p:spPr/>
        <p:txBody>
          <a:bodyPr>
            <a:normAutofit lnSpcReduction="10000"/>
          </a:bodyPr>
          <a:lstStyle/>
          <a:p>
            <a:r>
              <a:rPr lang="en-US" dirty="0" smtClean="0"/>
              <a:t>To find a job</a:t>
            </a:r>
          </a:p>
          <a:p>
            <a:pPr lvl="1"/>
            <a:r>
              <a:rPr lang="en-US" dirty="0" smtClean="0"/>
              <a:t>Military job fairs</a:t>
            </a:r>
          </a:p>
          <a:p>
            <a:pPr lvl="1"/>
            <a:r>
              <a:rPr lang="en-US" dirty="0" smtClean="0"/>
              <a:t>Feds </a:t>
            </a:r>
            <a:r>
              <a:rPr lang="en-US" dirty="0"/>
              <a:t>Hire Vets –</a:t>
            </a:r>
            <a:r>
              <a:rPr lang="en-US" dirty="0" smtClean="0"/>
              <a:t> </a:t>
            </a:r>
            <a:r>
              <a:rPr lang="en-US" dirty="0" smtClean="0">
                <a:hlinkClick r:id="rId4"/>
              </a:rPr>
              <a:t>FedsHireVets.gov</a:t>
            </a:r>
            <a:endParaRPr lang="en-US" dirty="0" smtClean="0"/>
          </a:p>
          <a:p>
            <a:pPr lvl="1"/>
            <a:r>
              <a:rPr lang="en-US" dirty="0" err="1" smtClean="0"/>
              <a:t>CareerOneStop</a:t>
            </a:r>
            <a:r>
              <a:rPr lang="en-US" dirty="0"/>
              <a:t> –</a:t>
            </a:r>
            <a:r>
              <a:rPr lang="en-US" dirty="0" smtClean="0"/>
              <a:t> </a:t>
            </a:r>
            <a:r>
              <a:rPr lang="en-US" dirty="0" smtClean="0">
                <a:hlinkClick r:id="rId5"/>
              </a:rPr>
              <a:t>CareerOneStop.org</a:t>
            </a:r>
            <a:endParaRPr lang="en-US" dirty="0" smtClean="0"/>
          </a:p>
          <a:p>
            <a:pPr lvl="1"/>
            <a:r>
              <a:rPr lang="en-US" dirty="0" smtClean="0"/>
              <a:t>USA Jobs – </a:t>
            </a:r>
            <a:r>
              <a:rPr lang="en-US" dirty="0" smtClean="0">
                <a:hlinkClick r:id="rId6"/>
              </a:rPr>
              <a:t>USAjobs.gov</a:t>
            </a:r>
            <a:endParaRPr lang="en-US" dirty="0" smtClean="0"/>
          </a:p>
          <a:p>
            <a:pPr lvl="1"/>
            <a:r>
              <a:rPr lang="en-US" dirty="0" smtClean="0"/>
              <a:t>Installation education office</a:t>
            </a:r>
          </a:p>
          <a:p>
            <a:r>
              <a:rPr lang="en-US" dirty="0" smtClean="0"/>
              <a:t>Using a job search service</a:t>
            </a:r>
          </a:p>
          <a:p>
            <a:pPr lvl="1"/>
            <a:r>
              <a:rPr lang="en-US" dirty="0" smtClean="0"/>
              <a:t>No legitimate company will charge you to guarantee a job</a:t>
            </a:r>
          </a:p>
          <a:p>
            <a:pPr lvl="1"/>
            <a:r>
              <a:rPr lang="en-US" dirty="0" smtClean="0"/>
              <a:t>Get promises in writing</a:t>
            </a:r>
          </a:p>
          <a:p>
            <a:pPr lvl="1"/>
            <a:r>
              <a:rPr lang="en-US" dirty="0" smtClean="0"/>
              <a:t>Insist on paperwork in advance</a:t>
            </a:r>
          </a:p>
          <a:p>
            <a:pPr lvl="1"/>
            <a:r>
              <a:rPr lang="en-US" dirty="0" smtClean="0"/>
              <a:t>Check out any jobs they find</a:t>
            </a:r>
          </a:p>
        </p:txBody>
      </p:sp>
      <p:sp>
        <p:nvSpPr>
          <p:cNvPr id="4" name="Slide Number Placeholder 3"/>
          <p:cNvSpPr>
            <a:spLocks noGrp="1"/>
          </p:cNvSpPr>
          <p:nvPr>
            <p:ph type="sldNum" sz="quarter" idx="12"/>
          </p:nvPr>
        </p:nvSpPr>
        <p:spPr/>
        <p:txBody>
          <a:bodyPr/>
          <a:lstStyle/>
          <a:p>
            <a:fld id="{FFAED105-09F8-4DF7-B4A2-FB01EA696A09}" type="slidenum">
              <a:rPr lang="en-US" smtClean="0"/>
              <a:t>23</a:t>
            </a:fld>
            <a:endParaRPr lang="en-US"/>
          </a:p>
        </p:txBody>
      </p:sp>
    </p:spTree>
    <p:extLst>
      <p:ext uri="{BB962C8B-B14F-4D97-AF65-F5344CB8AC3E}">
        <p14:creationId xmlns:p14="http://schemas.microsoft.com/office/powerpoint/2010/main" val="500887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Your Own Boss in a Franchise</a:t>
            </a:r>
            <a:endParaRPr lang="en-US" dirty="0"/>
          </a:p>
        </p:txBody>
      </p:sp>
      <p:sp>
        <p:nvSpPr>
          <p:cNvPr id="3" name="Content Placeholder 2"/>
          <p:cNvSpPr>
            <a:spLocks noGrp="1"/>
          </p:cNvSpPr>
          <p:nvPr>
            <p:ph idx="1"/>
          </p:nvPr>
        </p:nvSpPr>
        <p:spPr/>
        <p:txBody>
          <a:bodyPr/>
          <a:lstStyle/>
          <a:p>
            <a:r>
              <a:rPr lang="en-US" dirty="0" smtClean="0"/>
              <a:t>Do your homework</a:t>
            </a:r>
          </a:p>
          <a:p>
            <a:pPr lvl="1">
              <a:buFont typeface="Courier New" panose="02070309020205020404" pitchFamily="49" charset="0"/>
              <a:buChar char="o"/>
            </a:pPr>
            <a:r>
              <a:rPr lang="en-US" dirty="0" smtClean="0"/>
              <a:t>How long is the agreement?</a:t>
            </a:r>
          </a:p>
          <a:p>
            <a:pPr lvl="1">
              <a:buFont typeface="Courier New" panose="02070309020205020404" pitchFamily="49" charset="0"/>
              <a:buChar char="o"/>
            </a:pPr>
            <a:r>
              <a:rPr lang="en-US" dirty="0" smtClean="0"/>
              <a:t>Do your skills align?</a:t>
            </a:r>
          </a:p>
          <a:p>
            <a:pPr lvl="1">
              <a:buFont typeface="Courier New" panose="02070309020205020404" pitchFamily="49" charset="0"/>
              <a:buChar char="o"/>
            </a:pPr>
            <a:r>
              <a:rPr lang="en-US" dirty="0" smtClean="0"/>
              <a:t>Will you achieve your goals?</a:t>
            </a:r>
          </a:p>
          <a:p>
            <a:r>
              <a:rPr lang="en-US" dirty="0" smtClean="0"/>
              <a:t>Get advice</a:t>
            </a:r>
          </a:p>
          <a:p>
            <a:pPr lvl="1">
              <a:buFont typeface="Courier New" panose="02070309020205020404" pitchFamily="49" charset="0"/>
              <a:buChar char="o"/>
            </a:pPr>
            <a:r>
              <a:rPr lang="en-US" dirty="0" smtClean="0"/>
              <a:t>Talk to a lawyer and accountant</a:t>
            </a:r>
          </a:p>
          <a:p>
            <a:r>
              <a:rPr lang="en-US" dirty="0" smtClean="0"/>
              <a:t>Review your paperwork</a:t>
            </a:r>
          </a:p>
          <a:p>
            <a:pPr lvl="1">
              <a:buFont typeface="Courier New" panose="02070309020205020404" pitchFamily="49" charset="0"/>
              <a:buChar char="o"/>
            </a:pPr>
            <a:r>
              <a:rPr lang="en-US" dirty="0" smtClean="0"/>
              <a:t>Should receive a Franchise Disclosure Document</a:t>
            </a:r>
          </a:p>
          <a:p>
            <a:pPr lvl="1">
              <a:buFont typeface="Courier New" panose="02070309020205020404" pitchFamily="49" charset="0"/>
              <a:buChar char="o"/>
            </a:pPr>
            <a:r>
              <a:rPr lang="en-US" dirty="0" smtClean="0"/>
              <a:t>Review state laws</a:t>
            </a:r>
          </a:p>
          <a:p>
            <a:pPr lvl="1"/>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24</a:t>
            </a:fld>
            <a:endParaRPr lang="en-US"/>
          </a:p>
        </p:txBody>
      </p:sp>
    </p:spTree>
    <p:extLst>
      <p:ext uri="{BB962C8B-B14F-4D97-AF65-F5344CB8AC3E}">
        <p14:creationId xmlns:p14="http://schemas.microsoft.com/office/powerpoint/2010/main" val="102348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Multilevel Marketing</a:t>
            </a:r>
            <a:endParaRPr lang="en-US" dirty="0"/>
          </a:p>
        </p:txBody>
      </p:sp>
      <p:sp>
        <p:nvSpPr>
          <p:cNvPr id="3" name="Content Placeholder 2"/>
          <p:cNvSpPr>
            <a:spLocks noGrp="1"/>
          </p:cNvSpPr>
          <p:nvPr>
            <p:ph idx="1"/>
          </p:nvPr>
        </p:nvSpPr>
        <p:spPr/>
        <p:txBody>
          <a:bodyPr/>
          <a:lstStyle/>
          <a:p>
            <a:r>
              <a:rPr lang="en-US" dirty="0" smtClean="0"/>
              <a:t>Know the difference</a:t>
            </a:r>
          </a:p>
          <a:p>
            <a:pPr lvl="1">
              <a:buFont typeface="Courier New" panose="02070309020205020404" pitchFamily="49" charset="0"/>
              <a:buChar char="o"/>
            </a:pPr>
            <a:r>
              <a:rPr lang="en-US" dirty="0" smtClean="0"/>
              <a:t>Multilevel marketing</a:t>
            </a:r>
          </a:p>
          <a:p>
            <a:pPr lvl="1">
              <a:buFont typeface="Courier New" panose="02070309020205020404" pitchFamily="49" charset="0"/>
              <a:buChar char="o"/>
            </a:pPr>
            <a:r>
              <a:rPr lang="en-US" dirty="0" smtClean="0"/>
              <a:t>Pyramid scheme</a:t>
            </a:r>
          </a:p>
          <a:p>
            <a:r>
              <a:rPr lang="en-US" dirty="0" smtClean="0"/>
              <a:t>Do your research</a:t>
            </a:r>
          </a:p>
          <a:p>
            <a:pPr lvl="1">
              <a:buFont typeface="Courier New" panose="02070309020205020404" pitchFamily="49" charset="0"/>
              <a:buChar char="o"/>
            </a:pPr>
            <a:r>
              <a:rPr lang="en-US" dirty="0" smtClean="0"/>
              <a:t>Get details in writing</a:t>
            </a:r>
          </a:p>
          <a:p>
            <a:pPr lvl="1">
              <a:buFont typeface="Courier New" panose="02070309020205020404" pitchFamily="49" charset="0"/>
              <a:buChar char="o"/>
            </a:pPr>
            <a:r>
              <a:rPr lang="en-US" dirty="0" smtClean="0"/>
              <a:t>Talk to distributors</a:t>
            </a:r>
          </a:p>
          <a:p>
            <a:pPr lvl="1">
              <a:buFont typeface="Courier New" panose="02070309020205020404" pitchFamily="49" charset="0"/>
              <a:buChar char="o"/>
            </a:pPr>
            <a:r>
              <a:rPr lang="en-US" dirty="0" smtClean="0"/>
              <a:t>Search online</a:t>
            </a:r>
          </a:p>
          <a:p>
            <a:pPr lvl="1">
              <a:buFont typeface="Courier New" panose="02070309020205020404" pitchFamily="49" charset="0"/>
              <a:buChar char="o"/>
            </a:pPr>
            <a:r>
              <a:rPr lang="en-US" dirty="0" smtClean="0"/>
              <a:t>Look for </a:t>
            </a:r>
            <a:r>
              <a:rPr lang="en-US" dirty="0"/>
              <a:t>signs: Do distributors sell most of their product to other distributors? Do they make money from recruiting others?</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25</a:t>
            </a:fld>
            <a:endParaRPr lang="en-US"/>
          </a:p>
        </p:txBody>
      </p:sp>
    </p:spTree>
    <p:extLst>
      <p:ext uri="{BB962C8B-B14F-4D97-AF65-F5344CB8AC3E}">
        <p14:creationId xmlns:p14="http://schemas.microsoft.com/office/powerpoint/2010/main" val="2204966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26</a:t>
            </a:fld>
            <a:endParaRPr lang="en-US"/>
          </a:p>
        </p:txBody>
      </p:sp>
    </p:spTree>
    <p:extLst>
      <p:ext uri="{BB962C8B-B14F-4D97-AF65-F5344CB8AC3E}">
        <p14:creationId xmlns:p14="http://schemas.microsoft.com/office/powerpoint/2010/main" val="1641056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Smart About Using Credit Cards</a:t>
            </a:r>
            <a:endParaRPr lang="en-US" dirty="0"/>
          </a:p>
        </p:txBody>
      </p:sp>
      <p:sp>
        <p:nvSpPr>
          <p:cNvPr id="3" name="Content Placeholder 2"/>
          <p:cNvSpPr>
            <a:spLocks noGrp="1"/>
          </p:cNvSpPr>
          <p:nvPr>
            <p:ph idx="1"/>
          </p:nvPr>
        </p:nvSpPr>
        <p:spPr/>
        <p:txBody>
          <a:bodyPr>
            <a:normAutofit/>
          </a:bodyPr>
          <a:lstStyle/>
          <a:p>
            <a:r>
              <a:rPr lang="en-US" dirty="0" smtClean="0"/>
              <a:t>Know the risks</a:t>
            </a:r>
          </a:p>
          <a:p>
            <a:pPr lvl="1"/>
            <a:r>
              <a:rPr lang="en-US" dirty="0" smtClean="0"/>
              <a:t>Carrying a balance</a:t>
            </a:r>
          </a:p>
          <a:p>
            <a:pPr lvl="1"/>
            <a:r>
              <a:rPr lang="en-US" dirty="0" smtClean="0"/>
              <a:t>Missing payments</a:t>
            </a:r>
          </a:p>
          <a:p>
            <a:r>
              <a:rPr lang="en-US" dirty="0" smtClean="0"/>
              <a:t>Compare cards</a:t>
            </a:r>
          </a:p>
          <a:p>
            <a:pPr lvl="1"/>
            <a:r>
              <a:rPr lang="en-US" dirty="0" smtClean="0"/>
              <a:t>Annual and other fees</a:t>
            </a:r>
          </a:p>
          <a:p>
            <a:pPr lvl="1"/>
            <a:r>
              <a:rPr lang="en-US" dirty="0" smtClean="0"/>
              <a:t>APR</a:t>
            </a:r>
          </a:p>
          <a:p>
            <a:pPr lvl="1"/>
            <a:r>
              <a:rPr lang="en-US" dirty="0" smtClean="0"/>
              <a:t>Yearly interest</a:t>
            </a:r>
          </a:p>
          <a:p>
            <a:pPr lvl="1"/>
            <a:r>
              <a:rPr lang="en-US" dirty="0" smtClean="0"/>
              <a:t>Grace period</a:t>
            </a:r>
          </a:p>
          <a:p>
            <a:pPr lvl="1"/>
            <a:r>
              <a:rPr lang="en-US" dirty="0" smtClean="0"/>
              <a:t>Incentives</a:t>
            </a:r>
          </a:p>
          <a:p>
            <a:r>
              <a:rPr lang="en-US" dirty="0" smtClean="0"/>
              <a:t>Monthly payments</a:t>
            </a:r>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FFAED105-09F8-4DF7-B4A2-FB01EA696A09}" type="slidenum">
              <a:rPr lang="en-US" smtClean="0"/>
              <a:t>27</a:t>
            </a:fld>
            <a:endParaRPr lang="en-US"/>
          </a:p>
        </p:txBody>
      </p:sp>
    </p:spTree>
    <p:extLst>
      <p:ext uri="{BB962C8B-B14F-4D97-AF65-F5344CB8AC3E}">
        <p14:creationId xmlns:p14="http://schemas.microsoft.com/office/powerpoint/2010/main" val="933575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Prepaid Debit Cards</a:t>
            </a:r>
            <a:endParaRPr lang="en-US" dirty="0"/>
          </a:p>
        </p:txBody>
      </p:sp>
      <p:sp>
        <p:nvSpPr>
          <p:cNvPr id="3" name="Content Placeholder 2"/>
          <p:cNvSpPr>
            <a:spLocks noGrp="1"/>
          </p:cNvSpPr>
          <p:nvPr>
            <p:ph idx="1"/>
          </p:nvPr>
        </p:nvSpPr>
        <p:spPr/>
        <p:txBody>
          <a:bodyPr/>
          <a:lstStyle/>
          <a:p>
            <a:r>
              <a:rPr lang="en-US" dirty="0" smtClean="0"/>
              <a:t>Pros</a:t>
            </a:r>
          </a:p>
          <a:p>
            <a:pPr lvl="1"/>
            <a:r>
              <a:rPr lang="en-US" dirty="0" smtClean="0"/>
              <a:t>Don’t need a bank account or strong credit</a:t>
            </a:r>
          </a:p>
          <a:p>
            <a:pPr lvl="1"/>
            <a:r>
              <a:rPr lang="en-US" dirty="0" smtClean="0"/>
              <a:t>Some may </a:t>
            </a:r>
            <a:r>
              <a:rPr lang="en-US" dirty="0" smtClean="0"/>
              <a:t>have </a:t>
            </a:r>
            <a:r>
              <a:rPr lang="en-US" dirty="0" smtClean="0"/>
              <a:t>overdraft features</a:t>
            </a:r>
          </a:p>
          <a:p>
            <a:r>
              <a:rPr lang="en-US" dirty="0" smtClean="0"/>
              <a:t>Cons</a:t>
            </a:r>
          </a:p>
          <a:p>
            <a:pPr lvl="1"/>
            <a:r>
              <a:rPr lang="en-US" dirty="0" smtClean="0"/>
              <a:t>Doesn’t help with credit history</a:t>
            </a:r>
          </a:p>
          <a:p>
            <a:pPr lvl="1"/>
            <a:r>
              <a:rPr lang="en-US" dirty="0" smtClean="0"/>
              <a:t>High fees</a:t>
            </a:r>
          </a:p>
          <a:p>
            <a:r>
              <a:rPr lang="en-US" dirty="0" smtClean="0"/>
              <a:t>Shop around</a:t>
            </a:r>
          </a:p>
          <a:p>
            <a:r>
              <a:rPr lang="en-US" dirty="0" smtClean="0"/>
              <a:t>Compare to bank or credit union cards</a:t>
            </a:r>
          </a:p>
          <a:p>
            <a:r>
              <a:rPr lang="en-US" dirty="0" smtClean="0"/>
              <a:t>Most prepaid cards don’t offer consumer </a:t>
            </a:r>
            <a:r>
              <a:rPr lang="en-US" dirty="0" smtClean="0"/>
              <a:t>protections</a:t>
            </a:r>
            <a:endParaRPr lang="en-US" dirty="0" smtClean="0"/>
          </a:p>
          <a:p>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28</a:t>
            </a:fld>
            <a:endParaRPr lang="en-US"/>
          </a:p>
        </p:txBody>
      </p:sp>
    </p:spTree>
    <p:extLst>
      <p:ext uri="{BB962C8B-B14F-4D97-AF65-F5344CB8AC3E}">
        <p14:creationId xmlns:p14="http://schemas.microsoft.com/office/powerpoint/2010/main" val="36546709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Credit History</a:t>
            </a:r>
            <a:endParaRPr lang="en-US" dirty="0"/>
          </a:p>
        </p:txBody>
      </p:sp>
      <p:sp>
        <p:nvSpPr>
          <p:cNvPr id="3" name="Content Placeholder 2"/>
          <p:cNvSpPr>
            <a:spLocks noGrp="1"/>
          </p:cNvSpPr>
          <p:nvPr>
            <p:ph idx="1"/>
          </p:nvPr>
        </p:nvSpPr>
        <p:spPr/>
        <p:txBody>
          <a:bodyPr/>
          <a:lstStyle/>
          <a:p>
            <a:r>
              <a:rPr lang="en-US" dirty="0" smtClean="0"/>
              <a:t>Tells businesses</a:t>
            </a:r>
          </a:p>
          <a:p>
            <a:pPr lvl="1"/>
            <a:r>
              <a:rPr lang="en-US" dirty="0" smtClean="0"/>
              <a:t>How much you owe</a:t>
            </a:r>
          </a:p>
          <a:p>
            <a:pPr lvl="1"/>
            <a:r>
              <a:rPr lang="en-US" dirty="0" smtClean="0"/>
              <a:t>How you pay your bills</a:t>
            </a:r>
          </a:p>
          <a:p>
            <a:r>
              <a:rPr lang="en-US" dirty="0" smtClean="0"/>
              <a:t>Influences jobs, loans, security clearance and more</a:t>
            </a:r>
          </a:p>
          <a:p>
            <a:r>
              <a:rPr lang="en-US" dirty="0" smtClean="0"/>
              <a:t>Know your story</a:t>
            </a:r>
          </a:p>
          <a:p>
            <a:pPr lvl="1"/>
            <a:r>
              <a:rPr lang="en-US" dirty="0" smtClean="0"/>
              <a:t>Get free credit report – </a:t>
            </a:r>
            <a:r>
              <a:rPr lang="en-US" dirty="0" smtClean="0">
                <a:hlinkClick r:id="rId4"/>
              </a:rPr>
              <a:t>AnnualCreditReport.com</a:t>
            </a:r>
            <a:endParaRPr lang="en-US" dirty="0" smtClean="0"/>
          </a:p>
          <a:p>
            <a:pPr lvl="1"/>
            <a:r>
              <a:rPr lang="en-US" dirty="0" smtClean="0"/>
              <a:t>Review and fix any issues</a:t>
            </a:r>
          </a:p>
          <a:p>
            <a:pPr lvl="1"/>
            <a:r>
              <a:rPr lang="en-US" dirty="0" smtClean="0"/>
              <a:t>Your PFM can help you get your free credit </a:t>
            </a:r>
            <a:r>
              <a:rPr lang="en-US" dirty="0" smtClean="0"/>
              <a:t>score</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29</a:t>
            </a:fld>
            <a:endParaRPr lang="en-US"/>
          </a:p>
        </p:txBody>
      </p:sp>
    </p:spTree>
    <p:extLst>
      <p:ext uri="{BB962C8B-B14F-4D97-AF65-F5344CB8AC3E}">
        <p14:creationId xmlns:p14="http://schemas.microsoft.com/office/powerpoint/2010/main" val="3108923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3</a:t>
            </a:fld>
            <a:endParaRPr lang="en-US"/>
          </a:p>
        </p:txBody>
      </p:sp>
    </p:spTree>
    <p:extLst>
      <p:ext uri="{BB962C8B-B14F-4D97-AF65-F5344CB8AC3E}">
        <p14:creationId xmlns:p14="http://schemas.microsoft.com/office/powerpoint/2010/main" val="2718682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Your Credit</a:t>
            </a:r>
            <a:endParaRPr lang="en-US" dirty="0"/>
          </a:p>
        </p:txBody>
      </p:sp>
      <p:sp>
        <p:nvSpPr>
          <p:cNvPr id="3" name="Content Placeholder 2"/>
          <p:cNvSpPr>
            <a:spLocks noGrp="1"/>
          </p:cNvSpPr>
          <p:nvPr>
            <p:ph idx="1"/>
          </p:nvPr>
        </p:nvSpPr>
        <p:spPr/>
        <p:txBody>
          <a:bodyPr>
            <a:normAutofit/>
          </a:bodyPr>
          <a:lstStyle/>
          <a:p>
            <a:r>
              <a:rPr lang="en-US" dirty="0" smtClean="0"/>
              <a:t>No credit history</a:t>
            </a:r>
          </a:p>
          <a:p>
            <a:pPr lvl="1"/>
            <a:r>
              <a:rPr lang="en-US" dirty="0" smtClean="0"/>
              <a:t>Pay bills on time</a:t>
            </a:r>
          </a:p>
          <a:p>
            <a:pPr lvl="1"/>
            <a:r>
              <a:rPr lang="en-US" dirty="0" smtClean="0"/>
              <a:t>Consider a secured credit card</a:t>
            </a:r>
          </a:p>
          <a:p>
            <a:r>
              <a:rPr lang="en-US" dirty="0" smtClean="0"/>
              <a:t>Bad credit history</a:t>
            </a:r>
          </a:p>
          <a:p>
            <a:pPr lvl="1"/>
            <a:r>
              <a:rPr lang="en-US" dirty="0"/>
              <a:t>Explore interest forgiveness</a:t>
            </a:r>
          </a:p>
          <a:p>
            <a:pPr lvl="1"/>
            <a:r>
              <a:rPr lang="en-US" dirty="0" smtClean="0"/>
              <a:t>Pay down cards</a:t>
            </a:r>
          </a:p>
          <a:p>
            <a:pPr lvl="1"/>
            <a:r>
              <a:rPr lang="en-US" dirty="0" smtClean="0"/>
              <a:t>Don’t get new cards</a:t>
            </a:r>
          </a:p>
          <a:p>
            <a:pPr lvl="1"/>
            <a:r>
              <a:rPr lang="en-US" dirty="0" smtClean="0"/>
              <a:t>Keep old accounts open</a:t>
            </a:r>
          </a:p>
          <a:p>
            <a:pPr lvl="1"/>
            <a:r>
              <a:rPr lang="en-US" dirty="0" smtClean="0"/>
              <a:t>Check periodically</a:t>
            </a:r>
          </a:p>
          <a:p>
            <a:pPr lvl="1"/>
            <a:r>
              <a:rPr lang="en-US" dirty="0" smtClean="0"/>
              <a:t>Get help</a:t>
            </a:r>
          </a:p>
        </p:txBody>
      </p:sp>
      <p:sp>
        <p:nvSpPr>
          <p:cNvPr id="4" name="Slide Number Placeholder 3"/>
          <p:cNvSpPr>
            <a:spLocks noGrp="1"/>
          </p:cNvSpPr>
          <p:nvPr>
            <p:ph type="sldNum" sz="quarter" idx="12"/>
          </p:nvPr>
        </p:nvSpPr>
        <p:spPr/>
        <p:txBody>
          <a:bodyPr/>
          <a:lstStyle/>
          <a:p>
            <a:fld id="{FFAED105-09F8-4DF7-B4A2-FB01EA696A09}" type="slidenum">
              <a:rPr lang="en-US" smtClean="0"/>
              <a:t>30</a:t>
            </a:fld>
            <a:endParaRPr lang="en-US"/>
          </a:p>
        </p:txBody>
      </p:sp>
    </p:spTree>
    <p:extLst>
      <p:ext uri="{BB962C8B-B14F-4D97-AF65-F5344CB8AC3E}">
        <p14:creationId xmlns:p14="http://schemas.microsoft.com/office/powerpoint/2010/main" val="3791142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Your Credit</a:t>
            </a:r>
            <a:endParaRPr lang="en-US" dirty="0"/>
          </a:p>
        </p:txBody>
      </p:sp>
      <p:sp>
        <p:nvSpPr>
          <p:cNvPr id="3" name="Content Placeholder 2"/>
          <p:cNvSpPr>
            <a:spLocks noGrp="1"/>
          </p:cNvSpPr>
          <p:nvPr>
            <p:ph idx="1"/>
          </p:nvPr>
        </p:nvSpPr>
        <p:spPr/>
        <p:txBody>
          <a:bodyPr>
            <a:normAutofit/>
          </a:bodyPr>
          <a:lstStyle/>
          <a:p>
            <a:r>
              <a:rPr lang="en-US" dirty="0" smtClean="0"/>
              <a:t>While deployed</a:t>
            </a:r>
          </a:p>
          <a:p>
            <a:pPr lvl="1"/>
            <a:r>
              <a:rPr lang="en-US" dirty="0" smtClean="0"/>
              <a:t>Plan with your PFM</a:t>
            </a:r>
          </a:p>
          <a:p>
            <a:pPr lvl="1"/>
            <a:r>
              <a:rPr lang="en-US" dirty="0" smtClean="0"/>
              <a:t>Consider using automatic payments</a:t>
            </a:r>
          </a:p>
          <a:p>
            <a:pPr lvl="1"/>
            <a:r>
              <a:rPr lang="en-US" dirty="0" smtClean="0"/>
              <a:t>Delegate access</a:t>
            </a:r>
          </a:p>
          <a:p>
            <a:pPr lvl="1"/>
            <a:r>
              <a:rPr lang="en-US" dirty="0" smtClean="0"/>
              <a:t>Set up an active duty alert</a:t>
            </a:r>
          </a:p>
          <a:p>
            <a:pPr lvl="1"/>
            <a:r>
              <a:rPr lang="en-US" dirty="0" smtClean="0"/>
              <a:t>Research before using credit cards overseas</a:t>
            </a:r>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31</a:t>
            </a:fld>
            <a:endParaRPr lang="en-US"/>
          </a:p>
        </p:txBody>
      </p:sp>
    </p:spTree>
    <p:extLst>
      <p:ext uri="{BB962C8B-B14F-4D97-AF65-F5344CB8AC3E}">
        <p14:creationId xmlns:p14="http://schemas.microsoft.com/office/powerpoint/2010/main" val="2862249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Money in a Hurry?</a:t>
            </a:r>
            <a:endParaRPr lang="en-US" dirty="0"/>
          </a:p>
        </p:txBody>
      </p:sp>
      <p:sp>
        <p:nvSpPr>
          <p:cNvPr id="3" name="Content Placeholder 2"/>
          <p:cNvSpPr>
            <a:spLocks noGrp="1"/>
          </p:cNvSpPr>
          <p:nvPr>
            <p:ph idx="1"/>
          </p:nvPr>
        </p:nvSpPr>
        <p:spPr/>
        <p:txBody>
          <a:bodyPr/>
          <a:lstStyle/>
          <a:p>
            <a:r>
              <a:rPr lang="en-US" dirty="0" smtClean="0"/>
              <a:t>Payday and car title loans </a:t>
            </a:r>
          </a:p>
          <a:p>
            <a:pPr lvl="1"/>
            <a:r>
              <a:rPr lang="en-US" dirty="0" smtClean="0"/>
              <a:t>Charge extremely high rates</a:t>
            </a:r>
          </a:p>
          <a:p>
            <a:pPr lvl="1"/>
            <a:r>
              <a:rPr lang="en-US" dirty="0" smtClean="0"/>
              <a:t>Should be last resort</a:t>
            </a:r>
          </a:p>
          <a:p>
            <a:r>
              <a:rPr lang="en-US" dirty="0" smtClean="0"/>
              <a:t>Better alternatives</a:t>
            </a:r>
          </a:p>
          <a:p>
            <a:pPr lvl="1"/>
            <a:r>
              <a:rPr lang="en-US" dirty="0" smtClean="0"/>
              <a:t>Bank or credit union loan</a:t>
            </a:r>
          </a:p>
          <a:p>
            <a:pPr lvl="1"/>
            <a:r>
              <a:rPr lang="en-US" dirty="0" smtClean="0"/>
              <a:t>Credit card</a:t>
            </a:r>
          </a:p>
          <a:p>
            <a:r>
              <a:rPr lang="en-US" dirty="0" smtClean="0"/>
              <a:t>Get help</a:t>
            </a:r>
          </a:p>
          <a:p>
            <a:pPr lvl="1"/>
            <a:r>
              <a:rPr lang="en-US" dirty="0" smtClean="0"/>
              <a:t>Talk to PFM</a:t>
            </a:r>
          </a:p>
          <a:p>
            <a:pPr lvl="1"/>
            <a:r>
              <a:rPr lang="en-US" dirty="0" smtClean="0"/>
              <a:t>Call Military OneSource – 1-800-342-9647</a:t>
            </a:r>
          </a:p>
        </p:txBody>
      </p:sp>
      <p:sp>
        <p:nvSpPr>
          <p:cNvPr id="4" name="Slide Number Placeholder 3"/>
          <p:cNvSpPr>
            <a:spLocks noGrp="1"/>
          </p:cNvSpPr>
          <p:nvPr>
            <p:ph type="sldNum" sz="quarter" idx="12"/>
          </p:nvPr>
        </p:nvSpPr>
        <p:spPr/>
        <p:txBody>
          <a:bodyPr/>
          <a:lstStyle/>
          <a:p>
            <a:fld id="{FFAED105-09F8-4DF7-B4A2-FB01EA696A09}" type="slidenum">
              <a:rPr lang="en-US" smtClean="0"/>
              <a:t>32</a:t>
            </a:fld>
            <a:endParaRPr lang="en-US"/>
          </a:p>
        </p:txBody>
      </p:sp>
    </p:spTree>
    <p:extLst>
      <p:ext uri="{BB962C8B-B14F-4D97-AF65-F5344CB8AC3E}">
        <p14:creationId xmlns:p14="http://schemas.microsoft.com/office/powerpoint/2010/main" val="444836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Debt</a:t>
            </a:r>
            <a:endParaRPr lang="en-US" dirty="0"/>
          </a:p>
        </p:txBody>
      </p:sp>
      <p:sp>
        <p:nvSpPr>
          <p:cNvPr id="3" name="Content Placeholder 2"/>
          <p:cNvSpPr>
            <a:spLocks noGrp="1"/>
          </p:cNvSpPr>
          <p:nvPr>
            <p:ph idx="1"/>
          </p:nvPr>
        </p:nvSpPr>
        <p:spPr/>
        <p:txBody>
          <a:bodyPr/>
          <a:lstStyle/>
          <a:p>
            <a:r>
              <a:rPr lang="en-US" dirty="0" smtClean="0"/>
              <a:t>To repay debt</a:t>
            </a:r>
          </a:p>
          <a:p>
            <a:pPr lvl="1"/>
            <a:r>
              <a:rPr lang="en-US" dirty="0" smtClean="0"/>
              <a:t>Cut costs, apply savings to debt</a:t>
            </a:r>
          </a:p>
          <a:p>
            <a:pPr lvl="1"/>
            <a:r>
              <a:rPr lang="en-US" dirty="0" smtClean="0"/>
              <a:t>Contact lenders for help</a:t>
            </a:r>
          </a:p>
          <a:p>
            <a:pPr lvl="1"/>
            <a:r>
              <a:rPr lang="en-US" dirty="0" smtClean="0"/>
              <a:t>Consult a certified credit counselor</a:t>
            </a:r>
          </a:p>
          <a:p>
            <a:pPr lvl="1"/>
            <a:r>
              <a:rPr lang="en-US" dirty="0" smtClean="0"/>
              <a:t>Talk to your PFM</a:t>
            </a:r>
          </a:p>
          <a:p>
            <a:r>
              <a:rPr lang="en-US" dirty="0" smtClean="0"/>
              <a:t>Evaluate a counselor</a:t>
            </a:r>
            <a:r>
              <a:rPr lang="en-US" dirty="0" smtClean="0"/>
              <a:t>, look at</a:t>
            </a:r>
          </a:p>
          <a:p>
            <a:pPr lvl="1"/>
            <a:r>
              <a:rPr lang="en-US" dirty="0" smtClean="0"/>
              <a:t>Services</a:t>
            </a:r>
          </a:p>
          <a:p>
            <a:pPr lvl="1"/>
            <a:r>
              <a:rPr lang="en-US" dirty="0" smtClean="0"/>
              <a:t>Costs</a:t>
            </a:r>
          </a:p>
          <a:p>
            <a:pPr lvl="1"/>
            <a:r>
              <a:rPr lang="en-US" dirty="0" smtClean="0"/>
              <a:t>Free benefits</a:t>
            </a:r>
          </a:p>
          <a:p>
            <a:pPr lvl="1"/>
            <a:r>
              <a:rPr lang="en-US" dirty="0" smtClean="0"/>
              <a:t>Credentials/licensing</a:t>
            </a:r>
          </a:p>
        </p:txBody>
      </p:sp>
      <p:sp>
        <p:nvSpPr>
          <p:cNvPr id="4" name="Slide Number Placeholder 3"/>
          <p:cNvSpPr>
            <a:spLocks noGrp="1"/>
          </p:cNvSpPr>
          <p:nvPr>
            <p:ph type="sldNum" sz="quarter" idx="12"/>
          </p:nvPr>
        </p:nvSpPr>
        <p:spPr/>
        <p:txBody>
          <a:bodyPr/>
          <a:lstStyle/>
          <a:p>
            <a:fld id="{FFAED105-09F8-4DF7-B4A2-FB01EA696A09}" type="slidenum">
              <a:rPr lang="en-US" smtClean="0"/>
              <a:t>33</a:t>
            </a:fld>
            <a:endParaRPr lang="en-US"/>
          </a:p>
        </p:txBody>
      </p:sp>
    </p:spTree>
    <p:extLst>
      <p:ext uri="{BB962C8B-B14F-4D97-AF65-F5344CB8AC3E}">
        <p14:creationId xmlns:p14="http://schemas.microsoft.com/office/powerpoint/2010/main" val="3850357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Collectors</a:t>
            </a:r>
            <a:endParaRPr lang="en-US" dirty="0"/>
          </a:p>
        </p:txBody>
      </p:sp>
      <p:sp>
        <p:nvSpPr>
          <p:cNvPr id="3" name="Content Placeholder 2"/>
          <p:cNvSpPr>
            <a:spLocks noGrp="1"/>
          </p:cNvSpPr>
          <p:nvPr>
            <p:ph idx="1"/>
          </p:nvPr>
        </p:nvSpPr>
        <p:spPr/>
        <p:txBody>
          <a:bodyPr/>
          <a:lstStyle/>
          <a:p>
            <a:r>
              <a:rPr lang="en-US" dirty="0" smtClean="0"/>
              <a:t>If a debt collector contacts you:</a:t>
            </a:r>
          </a:p>
          <a:p>
            <a:pPr lvl="1"/>
            <a:r>
              <a:rPr lang="en-US" dirty="0" smtClean="0"/>
              <a:t>Take notes</a:t>
            </a:r>
          </a:p>
          <a:p>
            <a:pPr lvl="1"/>
            <a:r>
              <a:rPr lang="en-US" dirty="0" smtClean="0"/>
              <a:t>Ask for written notice</a:t>
            </a:r>
          </a:p>
          <a:p>
            <a:pPr lvl="1"/>
            <a:r>
              <a:rPr lang="en-US" dirty="0" smtClean="0"/>
              <a:t>Don’t accept harassment</a:t>
            </a:r>
          </a:p>
          <a:p>
            <a:pPr lvl="1"/>
            <a:r>
              <a:rPr lang="en-US" dirty="0" smtClean="0"/>
              <a:t>Talk to a certified credit counselor</a:t>
            </a:r>
          </a:p>
          <a:p>
            <a:r>
              <a:rPr lang="en-US" dirty="0" smtClean="0"/>
              <a:t>If you get a summons</a:t>
            </a:r>
          </a:p>
          <a:p>
            <a:pPr lvl="1"/>
            <a:r>
              <a:rPr lang="en-US" dirty="0" smtClean="0"/>
              <a:t>Look at the details</a:t>
            </a:r>
          </a:p>
          <a:p>
            <a:pPr lvl="1"/>
            <a:r>
              <a:rPr lang="en-US" dirty="0"/>
              <a:t>Work with PFM or legal services</a:t>
            </a:r>
          </a:p>
          <a:p>
            <a:pPr lvl="1"/>
            <a:r>
              <a:rPr lang="en-US" dirty="0" smtClean="0"/>
              <a:t>Show up in court</a:t>
            </a:r>
          </a:p>
        </p:txBody>
      </p:sp>
      <p:sp>
        <p:nvSpPr>
          <p:cNvPr id="4" name="Slide Number Placeholder 3"/>
          <p:cNvSpPr>
            <a:spLocks noGrp="1"/>
          </p:cNvSpPr>
          <p:nvPr>
            <p:ph type="sldNum" sz="quarter" idx="12"/>
          </p:nvPr>
        </p:nvSpPr>
        <p:spPr/>
        <p:txBody>
          <a:bodyPr/>
          <a:lstStyle/>
          <a:p>
            <a:fld id="{FFAED105-09F8-4DF7-B4A2-FB01EA696A09}" type="slidenum">
              <a:rPr lang="en-US" smtClean="0"/>
              <a:t>34</a:t>
            </a:fld>
            <a:endParaRPr lang="en-US"/>
          </a:p>
        </p:txBody>
      </p:sp>
    </p:spTree>
    <p:extLst>
      <p:ext uri="{BB962C8B-B14F-4D97-AF65-F5344CB8AC3E}">
        <p14:creationId xmlns:p14="http://schemas.microsoft.com/office/powerpoint/2010/main" val="1784542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35</a:t>
            </a:fld>
            <a:endParaRPr lang="en-US"/>
          </a:p>
        </p:txBody>
      </p:sp>
    </p:spTree>
    <p:extLst>
      <p:ext uri="{BB962C8B-B14F-4D97-AF65-F5344CB8AC3E}">
        <p14:creationId xmlns:p14="http://schemas.microsoft.com/office/powerpoint/2010/main" val="3760820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a:t>
            </a:r>
            <a:endParaRPr lang="en-US" dirty="0"/>
          </a:p>
        </p:txBody>
      </p:sp>
      <p:sp>
        <p:nvSpPr>
          <p:cNvPr id="3" name="Content Placeholder 2"/>
          <p:cNvSpPr>
            <a:spLocks noGrp="1"/>
          </p:cNvSpPr>
          <p:nvPr>
            <p:ph idx="1"/>
          </p:nvPr>
        </p:nvSpPr>
        <p:spPr/>
        <p:txBody>
          <a:bodyPr/>
          <a:lstStyle/>
          <a:p>
            <a:r>
              <a:rPr lang="en-US" dirty="0" smtClean="0"/>
              <a:t>Build a foundation</a:t>
            </a:r>
          </a:p>
          <a:p>
            <a:pPr lvl="1"/>
            <a:r>
              <a:rPr lang="en-US" dirty="0" smtClean="0"/>
              <a:t>Set goal, timeline</a:t>
            </a:r>
          </a:p>
          <a:p>
            <a:pPr lvl="1"/>
            <a:r>
              <a:rPr lang="en-US" dirty="0" smtClean="0"/>
              <a:t>Use allotments </a:t>
            </a:r>
          </a:p>
          <a:p>
            <a:pPr lvl="1"/>
            <a:r>
              <a:rPr lang="en-US" dirty="0"/>
              <a:t>Begin small and increase</a:t>
            </a:r>
          </a:p>
          <a:p>
            <a:pPr lvl="1"/>
            <a:r>
              <a:rPr lang="en-US" dirty="0" smtClean="0"/>
              <a:t>Start early </a:t>
            </a:r>
          </a:p>
          <a:p>
            <a:pPr lvl="1"/>
            <a:r>
              <a:rPr lang="en-US" dirty="0" smtClean="0"/>
              <a:t>Avoid high-interest loans, </a:t>
            </a:r>
            <a:r>
              <a:rPr lang="en-US" dirty="0" smtClean="0"/>
              <a:t>credit card </a:t>
            </a:r>
            <a:r>
              <a:rPr lang="en-US" dirty="0" smtClean="0"/>
              <a:t>balances</a:t>
            </a:r>
            <a:endParaRPr lang="en-US" dirty="0" smtClean="0"/>
          </a:p>
          <a:p>
            <a:r>
              <a:rPr lang="en-US" dirty="0" smtClean="0"/>
              <a:t>Save extra while deployed</a:t>
            </a:r>
          </a:p>
          <a:p>
            <a:pPr lvl="1"/>
            <a:r>
              <a:rPr lang="en-US" dirty="0" smtClean="0"/>
              <a:t>Savings Deposit Program</a:t>
            </a:r>
          </a:p>
          <a:p>
            <a:pPr lvl="1"/>
            <a:r>
              <a:rPr lang="en-US" dirty="0" smtClean="0"/>
              <a:t>Combat Zone Tax Exclusion Area</a:t>
            </a:r>
          </a:p>
          <a:p>
            <a:pPr lvl="1"/>
            <a:r>
              <a:rPr lang="en-US" dirty="0" smtClean="0"/>
              <a:t>Re-enlisting in a combat area</a:t>
            </a:r>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36</a:t>
            </a:fld>
            <a:endParaRPr lang="en-US"/>
          </a:p>
        </p:txBody>
      </p:sp>
    </p:spTree>
    <p:extLst>
      <p:ext uri="{BB962C8B-B14F-4D97-AF65-F5344CB8AC3E}">
        <p14:creationId xmlns:p14="http://schemas.microsoft.com/office/powerpoint/2010/main" val="3470578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Choices for Where to Save</a:t>
            </a:r>
            <a:endParaRPr lang="en-US" dirty="0"/>
          </a:p>
        </p:txBody>
      </p:sp>
      <p:sp>
        <p:nvSpPr>
          <p:cNvPr id="3" name="Content Placeholder 2"/>
          <p:cNvSpPr>
            <a:spLocks noGrp="1"/>
          </p:cNvSpPr>
          <p:nvPr>
            <p:ph idx="1"/>
          </p:nvPr>
        </p:nvSpPr>
        <p:spPr/>
        <p:txBody>
          <a:bodyPr/>
          <a:lstStyle/>
          <a:p>
            <a:r>
              <a:rPr lang="en-US" dirty="0" smtClean="0"/>
              <a:t>Look for the best deal</a:t>
            </a:r>
          </a:p>
          <a:p>
            <a:pPr lvl="1"/>
            <a:r>
              <a:rPr lang="en-US" dirty="0" smtClean="0"/>
              <a:t>Fees, interest rates</a:t>
            </a:r>
          </a:p>
          <a:p>
            <a:pPr lvl="1"/>
            <a:r>
              <a:rPr lang="en-US" dirty="0" smtClean="0"/>
              <a:t>Convenience</a:t>
            </a:r>
          </a:p>
          <a:p>
            <a:pPr lvl="1"/>
            <a:r>
              <a:rPr lang="en-US" dirty="0" smtClean="0"/>
              <a:t>ATM access</a:t>
            </a:r>
          </a:p>
          <a:p>
            <a:pPr lvl="1"/>
            <a:r>
              <a:rPr lang="en-US" dirty="0" smtClean="0"/>
              <a:t>Mobile banking </a:t>
            </a:r>
          </a:p>
          <a:p>
            <a:pPr lvl="1"/>
            <a:r>
              <a:rPr lang="en-US" dirty="0" smtClean="0"/>
              <a:t>Minimum balance requirements</a:t>
            </a:r>
          </a:p>
          <a:p>
            <a:pPr lvl="1"/>
            <a:r>
              <a:rPr lang="en-US" dirty="0" smtClean="0"/>
              <a:t>Early direct deposit of active duty pay</a:t>
            </a:r>
          </a:p>
          <a:p>
            <a:pPr lvl="1"/>
            <a:r>
              <a:rPr lang="en-US" dirty="0" smtClean="0"/>
              <a:t>Military savings programs</a:t>
            </a:r>
          </a:p>
          <a:p>
            <a:r>
              <a:rPr lang="en-US" dirty="0" smtClean="0"/>
              <a:t>Contribute to a TSP</a:t>
            </a:r>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37</a:t>
            </a:fld>
            <a:endParaRPr lang="en-US"/>
          </a:p>
        </p:txBody>
      </p:sp>
    </p:spTree>
    <p:extLst>
      <p:ext uri="{BB962C8B-B14F-4D97-AF65-F5344CB8AC3E}">
        <p14:creationId xmlns:p14="http://schemas.microsoft.com/office/powerpoint/2010/main" val="36279827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Investing</a:t>
            </a:r>
            <a:endParaRPr lang="en-US" dirty="0"/>
          </a:p>
        </p:txBody>
      </p:sp>
      <p:sp>
        <p:nvSpPr>
          <p:cNvPr id="3" name="Content Placeholder 2"/>
          <p:cNvSpPr>
            <a:spLocks noGrp="1"/>
          </p:cNvSpPr>
          <p:nvPr>
            <p:ph idx="1"/>
          </p:nvPr>
        </p:nvSpPr>
        <p:spPr/>
        <p:txBody>
          <a:bodyPr/>
          <a:lstStyle/>
          <a:p>
            <a:r>
              <a:rPr lang="en-US" dirty="0" smtClean="0"/>
              <a:t>Do your research</a:t>
            </a:r>
          </a:p>
          <a:p>
            <a:pPr lvl="1"/>
            <a:r>
              <a:rPr lang="en-US" dirty="0" smtClean="0"/>
              <a:t>Examine the opportunity</a:t>
            </a:r>
          </a:p>
          <a:p>
            <a:pPr lvl="1"/>
            <a:r>
              <a:rPr lang="en-US" dirty="0" smtClean="0"/>
              <a:t>Check qualifications</a:t>
            </a:r>
          </a:p>
          <a:p>
            <a:pPr lvl="1"/>
            <a:r>
              <a:rPr lang="en-US" dirty="0" smtClean="0"/>
              <a:t>Be clear on fees</a:t>
            </a:r>
          </a:p>
          <a:p>
            <a:r>
              <a:rPr lang="en-US" dirty="0" smtClean="0"/>
              <a:t>Fraud red flags</a:t>
            </a:r>
          </a:p>
          <a:p>
            <a:pPr lvl="1"/>
            <a:r>
              <a:rPr lang="en-US" dirty="0" smtClean="0"/>
              <a:t>High rate of return, low risk</a:t>
            </a:r>
          </a:p>
          <a:p>
            <a:pPr lvl="1"/>
            <a:r>
              <a:rPr lang="en-US" dirty="0" smtClean="0"/>
              <a:t>Pressure to invest quickly</a:t>
            </a:r>
          </a:p>
          <a:p>
            <a:pPr lvl="1"/>
            <a:r>
              <a:rPr lang="en-US" dirty="0" smtClean="0"/>
              <a:t>“Get rich quick”</a:t>
            </a:r>
          </a:p>
          <a:p>
            <a:pPr lvl="1"/>
            <a:endParaRPr lang="en-US" dirty="0" smtClean="0"/>
          </a:p>
        </p:txBody>
      </p:sp>
      <p:sp>
        <p:nvSpPr>
          <p:cNvPr id="4" name="Slide Number Placeholder 3"/>
          <p:cNvSpPr>
            <a:spLocks noGrp="1"/>
          </p:cNvSpPr>
          <p:nvPr>
            <p:ph type="sldNum" sz="quarter" idx="12"/>
          </p:nvPr>
        </p:nvSpPr>
        <p:spPr/>
        <p:txBody>
          <a:bodyPr/>
          <a:lstStyle/>
          <a:p>
            <a:fld id="{FFAED105-09F8-4DF7-B4A2-FB01EA696A09}" type="slidenum">
              <a:rPr lang="en-US" smtClean="0"/>
              <a:t>38</a:t>
            </a:fld>
            <a:endParaRPr lang="en-US"/>
          </a:p>
        </p:txBody>
      </p:sp>
    </p:spTree>
    <p:extLst>
      <p:ext uri="{BB962C8B-B14F-4D97-AF65-F5344CB8AC3E}">
        <p14:creationId xmlns:p14="http://schemas.microsoft.com/office/powerpoint/2010/main" val="3481445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39</a:t>
            </a:fld>
            <a:endParaRPr lang="en-US"/>
          </a:p>
        </p:txBody>
      </p:sp>
    </p:spTree>
    <p:extLst>
      <p:ext uri="{BB962C8B-B14F-4D97-AF65-F5344CB8AC3E}">
        <p14:creationId xmlns:p14="http://schemas.microsoft.com/office/powerpoint/2010/main" val="2473009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Financial Managers (PFMs)</a:t>
            </a:r>
            <a:endParaRPr lang="en-US" dirty="0"/>
          </a:p>
        </p:txBody>
      </p:sp>
      <p:sp>
        <p:nvSpPr>
          <p:cNvPr id="3" name="Content Placeholder 2"/>
          <p:cNvSpPr>
            <a:spLocks noGrp="1"/>
          </p:cNvSpPr>
          <p:nvPr>
            <p:ph idx="1"/>
          </p:nvPr>
        </p:nvSpPr>
        <p:spPr/>
        <p:txBody>
          <a:bodyPr>
            <a:normAutofit/>
          </a:bodyPr>
          <a:lstStyle/>
          <a:p>
            <a:r>
              <a:rPr lang="en-US" dirty="0" smtClean="0"/>
              <a:t>PFMs provide</a:t>
            </a:r>
          </a:p>
          <a:p>
            <a:pPr lvl="1">
              <a:buFont typeface="Courier New" panose="02070309020205020404" pitchFamily="49" charset="0"/>
              <a:buChar char="o"/>
            </a:pPr>
            <a:r>
              <a:rPr lang="en-US" dirty="0" smtClean="0"/>
              <a:t>Confidential help</a:t>
            </a:r>
          </a:p>
          <a:p>
            <a:pPr lvl="1">
              <a:buFont typeface="Courier New" panose="02070309020205020404" pitchFamily="49" charset="0"/>
              <a:buChar char="o"/>
            </a:pPr>
            <a:r>
              <a:rPr lang="en-US" dirty="0" smtClean="0"/>
              <a:t>Counseling</a:t>
            </a:r>
          </a:p>
          <a:p>
            <a:pPr lvl="1">
              <a:buFont typeface="Courier New" panose="02070309020205020404" pitchFamily="49" charset="0"/>
              <a:buChar char="o"/>
            </a:pPr>
            <a:r>
              <a:rPr lang="en-US" dirty="0" smtClean="0"/>
              <a:t>Free classes</a:t>
            </a:r>
          </a:p>
          <a:p>
            <a:pPr lvl="1">
              <a:buFont typeface="Courier New" panose="02070309020205020404" pitchFamily="49" charset="0"/>
              <a:buChar char="o"/>
            </a:pPr>
            <a:r>
              <a:rPr lang="en-US" dirty="0" smtClean="0"/>
              <a:t>Emergency financial help</a:t>
            </a:r>
          </a:p>
          <a:p>
            <a:pPr lvl="1">
              <a:buFont typeface="Courier New" panose="02070309020205020404" pitchFamily="49" charset="0"/>
              <a:buChar char="o"/>
            </a:pPr>
            <a:r>
              <a:rPr lang="en-US" dirty="0" smtClean="0"/>
              <a:t>Free FICO credit score</a:t>
            </a:r>
          </a:p>
          <a:p>
            <a:r>
              <a:rPr lang="en-US" dirty="0" smtClean="0"/>
              <a:t>To find a PFM</a:t>
            </a:r>
          </a:p>
          <a:p>
            <a:pPr lvl="1">
              <a:buFont typeface="Courier New" panose="02070309020205020404" pitchFamily="49" charset="0"/>
              <a:buChar char="o"/>
            </a:pPr>
            <a:r>
              <a:rPr lang="en-US" dirty="0" smtClean="0"/>
              <a:t>Visit </a:t>
            </a:r>
            <a:r>
              <a:rPr lang="en-US" dirty="0" smtClean="0">
                <a:hlinkClick r:id="rId4"/>
              </a:rPr>
              <a:t>MilitaryInstallations.dod.mil</a:t>
            </a:r>
            <a:r>
              <a:rPr lang="en-US" dirty="0" smtClean="0"/>
              <a:t> and select </a:t>
            </a:r>
          </a:p>
          <a:p>
            <a:pPr marL="548640" lvl="1" indent="0">
              <a:buNone/>
            </a:pPr>
            <a:r>
              <a:rPr lang="en-US" dirty="0"/>
              <a:t> </a:t>
            </a:r>
            <a:r>
              <a:rPr lang="en-US" dirty="0" smtClean="0"/>
              <a:t>  “Personal Financial Management Services”</a:t>
            </a:r>
          </a:p>
          <a:p>
            <a:pPr lvl="1">
              <a:buFont typeface="Courier New" panose="02070309020205020404" pitchFamily="49" charset="0"/>
              <a:buChar char="o"/>
            </a:pPr>
            <a:r>
              <a:rPr lang="en-US" dirty="0" smtClean="0"/>
              <a:t>Call Military OneSource at 1-800-342-9647</a:t>
            </a:r>
          </a:p>
        </p:txBody>
      </p:sp>
      <p:sp>
        <p:nvSpPr>
          <p:cNvPr id="4" name="Slide Number Placeholder 3"/>
          <p:cNvSpPr>
            <a:spLocks noGrp="1"/>
          </p:cNvSpPr>
          <p:nvPr>
            <p:ph type="sldNum" sz="quarter" idx="12"/>
          </p:nvPr>
        </p:nvSpPr>
        <p:spPr/>
        <p:txBody>
          <a:bodyPr/>
          <a:lstStyle/>
          <a:p>
            <a:fld id="{FFAED105-09F8-4DF7-B4A2-FB01EA696A09}" type="slidenum">
              <a:rPr lang="en-US" smtClean="0"/>
              <a:t>4</a:t>
            </a:fld>
            <a:endParaRPr lang="en-US"/>
          </a:p>
        </p:txBody>
      </p:sp>
    </p:spTree>
    <p:extLst>
      <p:ext uri="{BB962C8B-B14F-4D97-AF65-F5344CB8AC3E}">
        <p14:creationId xmlns:p14="http://schemas.microsoft.com/office/powerpoint/2010/main" val="31177000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Avoid Scams</a:t>
            </a:r>
            <a:endParaRPr lang="en-US" dirty="0"/>
          </a:p>
        </p:txBody>
      </p:sp>
      <p:sp>
        <p:nvSpPr>
          <p:cNvPr id="3" name="Content Placeholder 2"/>
          <p:cNvSpPr>
            <a:spLocks noGrp="1"/>
          </p:cNvSpPr>
          <p:nvPr>
            <p:ph idx="1"/>
          </p:nvPr>
        </p:nvSpPr>
        <p:spPr/>
        <p:txBody>
          <a:bodyPr>
            <a:normAutofit lnSpcReduction="10000"/>
          </a:bodyPr>
          <a:lstStyle/>
          <a:p>
            <a:r>
              <a:rPr lang="en-US" dirty="0" smtClean="0"/>
              <a:t>Beware of people or companies that:</a:t>
            </a:r>
          </a:p>
          <a:p>
            <a:pPr lvl="1"/>
            <a:r>
              <a:rPr lang="en-US" dirty="0" smtClean="0"/>
              <a:t>Ask for money, personal info</a:t>
            </a:r>
          </a:p>
          <a:p>
            <a:pPr lvl="1"/>
            <a:r>
              <a:rPr lang="en-US" dirty="0" smtClean="0"/>
              <a:t>Use recorded sales pitches </a:t>
            </a:r>
          </a:p>
          <a:p>
            <a:pPr lvl="1"/>
            <a:r>
              <a:rPr lang="en-US" dirty="0" smtClean="0"/>
              <a:t>Request payment via wire services, reloadable cards</a:t>
            </a:r>
          </a:p>
          <a:p>
            <a:pPr lvl="1"/>
            <a:r>
              <a:rPr lang="en-US" dirty="0" smtClean="0"/>
              <a:t>Ask you to deposit a check, wire money back</a:t>
            </a:r>
          </a:p>
          <a:p>
            <a:r>
              <a:rPr lang="en-US" dirty="0" smtClean="0"/>
              <a:t>Stop and check it out</a:t>
            </a:r>
          </a:p>
          <a:p>
            <a:pPr lvl="1"/>
            <a:r>
              <a:rPr lang="en-US" dirty="0" smtClean="0"/>
              <a:t>Search online</a:t>
            </a:r>
          </a:p>
          <a:p>
            <a:pPr lvl="1"/>
            <a:r>
              <a:rPr lang="en-US" dirty="0" smtClean="0"/>
              <a:t>Talk to someone you trust</a:t>
            </a:r>
          </a:p>
          <a:p>
            <a:r>
              <a:rPr lang="en-US" dirty="0" smtClean="0"/>
              <a:t>The FTC can help</a:t>
            </a:r>
          </a:p>
          <a:p>
            <a:pPr lvl="1"/>
            <a:r>
              <a:rPr lang="en-US" dirty="0" smtClean="0"/>
              <a:t>Free scam alerts </a:t>
            </a:r>
          </a:p>
          <a:p>
            <a:pPr lvl="1"/>
            <a:r>
              <a:rPr lang="en-US" dirty="0" smtClean="0"/>
              <a:t>Report scams</a:t>
            </a:r>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40</a:t>
            </a:fld>
            <a:endParaRPr lang="en-US"/>
          </a:p>
        </p:txBody>
      </p:sp>
    </p:spTree>
    <p:extLst>
      <p:ext uri="{BB962C8B-B14F-4D97-AF65-F5344CB8AC3E}">
        <p14:creationId xmlns:p14="http://schemas.microsoft.com/office/powerpoint/2010/main" val="669889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Your Credit Reports</a:t>
            </a:r>
            <a:endParaRPr lang="en-US" dirty="0"/>
          </a:p>
        </p:txBody>
      </p:sp>
      <p:sp>
        <p:nvSpPr>
          <p:cNvPr id="3" name="Content Placeholder 2"/>
          <p:cNvSpPr>
            <a:spLocks noGrp="1"/>
          </p:cNvSpPr>
          <p:nvPr>
            <p:ph idx="1"/>
          </p:nvPr>
        </p:nvSpPr>
        <p:spPr/>
        <p:txBody>
          <a:bodyPr>
            <a:normAutofit/>
          </a:bodyPr>
          <a:lstStyle/>
          <a:p>
            <a:r>
              <a:rPr lang="en-US" sz="3800" dirty="0"/>
              <a:t>Keep an eye on your credit</a:t>
            </a:r>
          </a:p>
          <a:p>
            <a:pPr lvl="1"/>
            <a:r>
              <a:rPr lang="en-US" sz="3400" dirty="0"/>
              <a:t>Get your report – </a:t>
            </a:r>
            <a:r>
              <a:rPr lang="en-US" sz="3400" dirty="0">
                <a:hlinkClick r:id="rId4"/>
              </a:rPr>
              <a:t>AnnualCreditReport.com</a:t>
            </a:r>
            <a:endParaRPr lang="en-US" sz="3400" dirty="0"/>
          </a:p>
          <a:p>
            <a:pPr lvl="1"/>
            <a:r>
              <a:rPr lang="en-US" sz="3400" dirty="0"/>
              <a:t>Use active duty alerts</a:t>
            </a:r>
          </a:p>
          <a:p>
            <a:pPr lvl="1"/>
            <a:r>
              <a:rPr lang="en-US" sz="3400" dirty="0"/>
              <a:t>Review your statements</a:t>
            </a:r>
          </a:p>
          <a:p>
            <a:pPr lvl="1"/>
            <a:r>
              <a:rPr lang="en-US" sz="3400" dirty="0" smtClean="0"/>
              <a:t>OPM dat</a:t>
            </a:r>
            <a:r>
              <a:rPr lang="en-US" sz="3400" dirty="0" smtClean="0"/>
              <a:t>a </a:t>
            </a:r>
            <a:r>
              <a:rPr lang="en-US" sz="3400" dirty="0" smtClean="0"/>
              <a:t>breach: check for </a:t>
            </a:r>
            <a:r>
              <a:rPr lang="en-US" sz="3400" dirty="0"/>
              <a:t>eligibility</a:t>
            </a:r>
          </a:p>
        </p:txBody>
      </p:sp>
      <p:sp>
        <p:nvSpPr>
          <p:cNvPr id="4" name="Slide Number Placeholder 3"/>
          <p:cNvSpPr>
            <a:spLocks noGrp="1"/>
          </p:cNvSpPr>
          <p:nvPr>
            <p:ph type="sldNum" sz="quarter" idx="12"/>
          </p:nvPr>
        </p:nvSpPr>
        <p:spPr/>
        <p:txBody>
          <a:bodyPr/>
          <a:lstStyle/>
          <a:p>
            <a:fld id="{FFAED105-09F8-4DF7-B4A2-FB01EA696A09}" type="slidenum">
              <a:rPr lang="en-US" smtClean="0"/>
              <a:t>41</a:t>
            </a:fld>
            <a:endParaRPr lang="en-US"/>
          </a:p>
        </p:txBody>
      </p:sp>
    </p:spTree>
    <p:extLst>
      <p:ext uri="{BB962C8B-B14F-4D97-AF65-F5344CB8AC3E}">
        <p14:creationId xmlns:p14="http://schemas.microsoft.com/office/powerpoint/2010/main" val="7151559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Identity Theft</a:t>
            </a:r>
            <a:endParaRPr lang="en-US" dirty="0"/>
          </a:p>
        </p:txBody>
      </p:sp>
      <p:sp>
        <p:nvSpPr>
          <p:cNvPr id="3" name="Content Placeholder 2"/>
          <p:cNvSpPr>
            <a:spLocks noGrp="1"/>
          </p:cNvSpPr>
          <p:nvPr>
            <p:ph idx="1"/>
          </p:nvPr>
        </p:nvSpPr>
        <p:spPr/>
        <p:txBody>
          <a:bodyPr/>
          <a:lstStyle/>
          <a:p>
            <a:r>
              <a:rPr lang="en-US" dirty="0" smtClean="0"/>
              <a:t>Minimize the impact</a:t>
            </a:r>
          </a:p>
          <a:p>
            <a:pPr lvl="1"/>
            <a:r>
              <a:rPr lang="en-US" dirty="0" smtClean="0"/>
              <a:t>Call the companies where you know fraud occurred.</a:t>
            </a:r>
          </a:p>
          <a:p>
            <a:pPr lvl="1"/>
            <a:r>
              <a:rPr lang="en-US" dirty="0" smtClean="0"/>
              <a:t>Visit </a:t>
            </a:r>
            <a:r>
              <a:rPr lang="en-US" dirty="0" smtClean="0">
                <a:hlinkClick r:id="rId4"/>
              </a:rPr>
              <a:t>IdentityTheft.gov</a:t>
            </a:r>
            <a:r>
              <a:rPr lang="en-US" dirty="0" smtClean="0"/>
              <a:t> </a:t>
            </a:r>
          </a:p>
          <a:p>
            <a:pPr lvl="1"/>
            <a:r>
              <a:rPr lang="en-US" dirty="0" smtClean="0"/>
              <a:t>Place fraud </a:t>
            </a:r>
            <a:r>
              <a:rPr lang="en-US" dirty="0" smtClean="0"/>
              <a:t>alert</a:t>
            </a:r>
            <a:endParaRPr lang="en-US" dirty="0" smtClean="0"/>
          </a:p>
          <a:p>
            <a:pPr lvl="1"/>
            <a:r>
              <a:rPr lang="en-US" dirty="0" smtClean="0"/>
              <a:t>Get credit </a:t>
            </a:r>
            <a:r>
              <a:rPr lang="en-US" dirty="0" smtClean="0"/>
              <a:t>report</a:t>
            </a:r>
            <a:endParaRPr lang="en-US" dirty="0" smtClean="0"/>
          </a:p>
          <a:p>
            <a:pPr lvl="1"/>
            <a:r>
              <a:rPr lang="en-US" dirty="0" smtClean="0"/>
              <a:t>Notify your commanding </a:t>
            </a:r>
            <a:r>
              <a:rPr lang="en-US" dirty="0" smtClean="0"/>
              <a:t>officer</a:t>
            </a:r>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42</a:t>
            </a:fld>
            <a:endParaRPr lang="en-US"/>
          </a:p>
        </p:txBody>
      </p:sp>
    </p:spTree>
    <p:extLst>
      <p:ext uri="{BB962C8B-B14F-4D97-AF65-F5344CB8AC3E}">
        <p14:creationId xmlns:p14="http://schemas.microsoft.com/office/powerpoint/2010/main" val="13536876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Seeing Through Imposter Scams</a:t>
            </a:r>
            <a:endParaRPr lang="en-US" dirty="0"/>
          </a:p>
        </p:txBody>
      </p:sp>
      <p:sp>
        <p:nvSpPr>
          <p:cNvPr id="3" name="Content Placeholder 2"/>
          <p:cNvSpPr>
            <a:spLocks noGrp="1"/>
          </p:cNvSpPr>
          <p:nvPr>
            <p:ph idx="1"/>
          </p:nvPr>
        </p:nvSpPr>
        <p:spPr/>
        <p:txBody>
          <a:bodyPr/>
          <a:lstStyle/>
          <a:p>
            <a:r>
              <a:rPr lang="en-US" dirty="0" smtClean="0"/>
              <a:t>Imposter scams</a:t>
            </a:r>
          </a:p>
          <a:p>
            <a:pPr lvl="1"/>
            <a:r>
              <a:rPr lang="en-US" dirty="0" smtClean="0"/>
              <a:t>Appear to come from someone you know</a:t>
            </a:r>
          </a:p>
          <a:p>
            <a:pPr lvl="1"/>
            <a:r>
              <a:rPr lang="en-US" dirty="0" smtClean="0"/>
              <a:t>Pressure you to send money quickly</a:t>
            </a:r>
          </a:p>
          <a:p>
            <a:r>
              <a:rPr lang="en-US" dirty="0" smtClean="0"/>
              <a:t>Common versions</a:t>
            </a:r>
          </a:p>
          <a:p>
            <a:pPr lvl="1"/>
            <a:r>
              <a:rPr lang="en-US" dirty="0" smtClean="0"/>
              <a:t>Distressed friend/family in need</a:t>
            </a:r>
          </a:p>
          <a:p>
            <a:pPr lvl="1"/>
            <a:r>
              <a:rPr lang="en-US" dirty="0" smtClean="0"/>
              <a:t>IRS call</a:t>
            </a:r>
          </a:p>
          <a:p>
            <a:pPr lvl="1"/>
            <a:r>
              <a:rPr lang="en-US" dirty="0" smtClean="0"/>
              <a:t>“Free” money from government</a:t>
            </a:r>
          </a:p>
          <a:p>
            <a:pPr lvl="1"/>
            <a:r>
              <a:rPr lang="en-US" dirty="0" smtClean="0"/>
              <a:t>Computer virus alert </a:t>
            </a:r>
          </a:p>
          <a:p>
            <a:pPr lvl="1"/>
            <a:r>
              <a:rPr lang="en-US" dirty="0" smtClean="0"/>
              <a:t>Online dating interest requesting money</a:t>
            </a:r>
          </a:p>
        </p:txBody>
      </p:sp>
      <p:sp>
        <p:nvSpPr>
          <p:cNvPr id="4" name="Slide Number Placeholder 3"/>
          <p:cNvSpPr>
            <a:spLocks noGrp="1"/>
          </p:cNvSpPr>
          <p:nvPr>
            <p:ph type="sldNum" sz="quarter" idx="12"/>
          </p:nvPr>
        </p:nvSpPr>
        <p:spPr/>
        <p:txBody>
          <a:bodyPr/>
          <a:lstStyle/>
          <a:p>
            <a:fld id="{FFAED105-09F8-4DF7-B4A2-FB01EA696A09}" type="slidenum">
              <a:rPr lang="en-US" smtClean="0"/>
              <a:t>43</a:t>
            </a:fld>
            <a:endParaRPr lang="en-US"/>
          </a:p>
        </p:txBody>
      </p:sp>
    </p:spTree>
    <p:extLst>
      <p:ext uri="{BB962C8B-B14F-4D97-AF65-F5344CB8AC3E}">
        <p14:creationId xmlns:p14="http://schemas.microsoft.com/office/powerpoint/2010/main" val="1187413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Public Wi-Fi</a:t>
            </a:r>
            <a:endParaRPr lang="en-US" dirty="0"/>
          </a:p>
        </p:txBody>
      </p:sp>
      <p:sp>
        <p:nvSpPr>
          <p:cNvPr id="3" name="Content Placeholder 2"/>
          <p:cNvSpPr>
            <a:spLocks noGrp="1"/>
          </p:cNvSpPr>
          <p:nvPr>
            <p:ph idx="1"/>
          </p:nvPr>
        </p:nvSpPr>
        <p:spPr/>
        <p:txBody>
          <a:bodyPr/>
          <a:lstStyle/>
          <a:p>
            <a:r>
              <a:rPr lang="en-US" sz="3800" dirty="0"/>
              <a:t>Public Wi-Fi isn’t always secure</a:t>
            </a:r>
          </a:p>
          <a:p>
            <a:r>
              <a:rPr lang="en-US" sz="3800" dirty="0"/>
              <a:t>Encrypt, encrypt, encrypt</a:t>
            </a:r>
          </a:p>
          <a:p>
            <a:r>
              <a:rPr lang="en-US" sz="3800" dirty="0"/>
              <a:t>To minimize risks</a:t>
            </a:r>
          </a:p>
          <a:p>
            <a:pPr lvl="1"/>
            <a:r>
              <a:rPr lang="en-US" sz="3400" dirty="0"/>
              <a:t>Choose secure networks/websites </a:t>
            </a:r>
          </a:p>
          <a:p>
            <a:pPr lvl="1"/>
            <a:r>
              <a:rPr lang="en-US" sz="3400" dirty="0"/>
              <a:t>Use apps carefully</a:t>
            </a:r>
          </a:p>
          <a:p>
            <a:pPr marL="548640" lvl="1" indent="0">
              <a:buNone/>
            </a:pPr>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44</a:t>
            </a:fld>
            <a:endParaRPr lang="en-US"/>
          </a:p>
        </p:txBody>
      </p:sp>
    </p:spTree>
    <p:extLst>
      <p:ext uri="{BB962C8B-B14F-4D97-AF65-F5344CB8AC3E}">
        <p14:creationId xmlns:p14="http://schemas.microsoft.com/office/powerpoint/2010/main" val="10082525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Your Personal Information</a:t>
            </a:r>
            <a:endParaRPr lang="en-US" dirty="0"/>
          </a:p>
        </p:txBody>
      </p:sp>
      <p:sp>
        <p:nvSpPr>
          <p:cNvPr id="3" name="Content Placeholder 2"/>
          <p:cNvSpPr>
            <a:spLocks noGrp="1"/>
          </p:cNvSpPr>
          <p:nvPr>
            <p:ph idx="1"/>
          </p:nvPr>
        </p:nvSpPr>
        <p:spPr/>
        <p:txBody>
          <a:bodyPr/>
          <a:lstStyle/>
          <a:p>
            <a:r>
              <a:rPr lang="en-US" dirty="0" smtClean="0"/>
              <a:t>Use strong passwords</a:t>
            </a:r>
          </a:p>
          <a:p>
            <a:r>
              <a:rPr lang="en-US" dirty="0" smtClean="0"/>
              <a:t>Choose unique security questions</a:t>
            </a:r>
          </a:p>
          <a:p>
            <a:r>
              <a:rPr lang="en-US" dirty="0" smtClean="0"/>
              <a:t>Use multi-factor authentication</a:t>
            </a:r>
          </a:p>
          <a:p>
            <a:r>
              <a:rPr lang="en-US" dirty="0" smtClean="0"/>
              <a:t>Share SSN and account info judiciously</a:t>
            </a:r>
          </a:p>
          <a:p>
            <a:r>
              <a:rPr lang="en-US" dirty="0" smtClean="0"/>
              <a:t>Beware of imposters</a:t>
            </a:r>
          </a:p>
          <a:p>
            <a:r>
              <a:rPr lang="en-US" dirty="0" smtClean="0"/>
              <a:t>Lock up, shred sensitive documents</a:t>
            </a:r>
          </a:p>
          <a:p>
            <a:r>
              <a:rPr lang="en-US" dirty="0" smtClean="0"/>
              <a:t>Info compromised? Visit </a:t>
            </a:r>
            <a:r>
              <a:rPr lang="en-US" dirty="0" smtClean="0">
                <a:hlinkClick r:id="rId4" action="ppaction://hlinkfile"/>
              </a:rPr>
              <a:t>IdentityTheft.gov</a:t>
            </a:r>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45</a:t>
            </a:fld>
            <a:endParaRPr lang="en-US"/>
          </a:p>
        </p:txBody>
      </p:sp>
    </p:spTree>
    <p:extLst>
      <p:ext uri="{BB962C8B-B14F-4D97-AF65-F5344CB8AC3E}">
        <p14:creationId xmlns:p14="http://schemas.microsoft.com/office/powerpoint/2010/main" val="29156876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5842" y="876307"/>
            <a:ext cx="13624557" cy="1590675"/>
          </a:xfrm>
        </p:spPr>
        <p:txBody>
          <a:bodyPr>
            <a:normAutofit/>
          </a:bodyPr>
          <a:lstStyle/>
          <a:p>
            <a:r>
              <a:rPr lang="en-US" dirty="0" smtClean="0"/>
              <a:t>Securing Laptops, Phones and Other Devices</a:t>
            </a:r>
            <a:endParaRPr lang="en-US" dirty="0"/>
          </a:p>
        </p:txBody>
      </p:sp>
      <p:sp>
        <p:nvSpPr>
          <p:cNvPr id="3" name="Content Placeholder 2"/>
          <p:cNvSpPr>
            <a:spLocks noGrp="1"/>
          </p:cNvSpPr>
          <p:nvPr>
            <p:ph idx="1"/>
          </p:nvPr>
        </p:nvSpPr>
        <p:spPr/>
        <p:txBody>
          <a:bodyPr/>
          <a:lstStyle/>
          <a:p>
            <a:r>
              <a:rPr lang="en-US" dirty="0" smtClean="0"/>
              <a:t>Protect access</a:t>
            </a:r>
          </a:p>
          <a:p>
            <a:pPr lvl="1"/>
            <a:r>
              <a:rPr lang="en-US" dirty="0" smtClean="0"/>
              <a:t>Never leave devices in car</a:t>
            </a:r>
          </a:p>
          <a:p>
            <a:pPr lvl="1"/>
            <a:r>
              <a:rPr lang="en-US" dirty="0" smtClean="0"/>
              <a:t>Carry laptops, tablets in nondescript cases</a:t>
            </a:r>
          </a:p>
          <a:p>
            <a:pPr lvl="1"/>
            <a:r>
              <a:rPr lang="en-US" dirty="0" smtClean="0"/>
              <a:t>On the go? Use hotel safes</a:t>
            </a:r>
          </a:p>
          <a:p>
            <a:pPr lvl="1"/>
            <a:r>
              <a:rPr lang="en-US" dirty="0" smtClean="0"/>
              <a:t>Employ “track your device” tools</a:t>
            </a:r>
          </a:p>
          <a:p>
            <a:pPr lvl="1"/>
            <a:r>
              <a:rPr lang="en-US" dirty="0" smtClean="0"/>
              <a:t>Backup files</a:t>
            </a:r>
          </a:p>
          <a:p>
            <a:r>
              <a:rPr lang="en-US" dirty="0" smtClean="0"/>
              <a:t>Wipe devices</a:t>
            </a:r>
          </a:p>
          <a:p>
            <a:pPr lvl="1"/>
            <a:r>
              <a:rPr lang="en-US" dirty="0" smtClean="0"/>
              <a:t>Hard reset phones and remove SIM and SD cards</a:t>
            </a:r>
          </a:p>
          <a:p>
            <a:pPr lvl="1"/>
            <a:r>
              <a:rPr lang="en-US" dirty="0" smtClean="0"/>
              <a:t>Use wipe program on laptops</a:t>
            </a:r>
          </a:p>
          <a:p>
            <a:pPr lvl="1"/>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46</a:t>
            </a:fld>
            <a:endParaRPr lang="en-US" dirty="0"/>
          </a:p>
        </p:txBody>
      </p:sp>
    </p:spTree>
    <p:extLst>
      <p:ext uri="{BB962C8B-B14F-4D97-AF65-F5344CB8AC3E}">
        <p14:creationId xmlns:p14="http://schemas.microsoft.com/office/powerpoint/2010/main" val="1385785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AED105-09F8-4DF7-B4A2-FB01EA696A09}" type="slidenum">
              <a:rPr lang="en-US" smtClean="0"/>
              <a:t>47</a:t>
            </a:fld>
            <a:endParaRPr lang="en-US"/>
          </a:p>
        </p:txBody>
      </p:sp>
    </p:spTree>
    <p:extLst>
      <p:ext uri="{BB962C8B-B14F-4D97-AF65-F5344CB8AC3E}">
        <p14:creationId xmlns:p14="http://schemas.microsoft.com/office/powerpoint/2010/main" val="3710475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Assistance </a:t>
            </a:r>
            <a:r>
              <a:rPr lang="en-US" dirty="0" smtClean="0"/>
              <a:t>Offices</a:t>
            </a:r>
            <a:endParaRPr lang="en-US" dirty="0"/>
          </a:p>
        </p:txBody>
      </p:sp>
      <p:sp>
        <p:nvSpPr>
          <p:cNvPr id="3" name="Content Placeholder 2"/>
          <p:cNvSpPr>
            <a:spLocks noGrp="1"/>
          </p:cNvSpPr>
          <p:nvPr>
            <p:ph idx="1"/>
          </p:nvPr>
        </p:nvSpPr>
        <p:spPr/>
        <p:txBody>
          <a:bodyPr>
            <a:normAutofit/>
          </a:bodyPr>
          <a:lstStyle/>
          <a:p>
            <a:r>
              <a:rPr lang="en-US" dirty="0" smtClean="0"/>
              <a:t>Gives you free legal counsel</a:t>
            </a:r>
          </a:p>
          <a:p>
            <a:r>
              <a:rPr lang="en-US" dirty="0" smtClean="0"/>
              <a:t>Servicemember Civil Relief Act</a:t>
            </a:r>
          </a:p>
          <a:p>
            <a:pPr lvl="1">
              <a:buFont typeface="Courier New" panose="02070309020205020404" pitchFamily="49" charset="0"/>
              <a:buChar char="o"/>
            </a:pPr>
            <a:r>
              <a:rPr lang="en-US" dirty="0" smtClean="0"/>
              <a:t>Gives you reduced interest rates</a:t>
            </a:r>
          </a:p>
          <a:p>
            <a:pPr lvl="1">
              <a:buFont typeface="Courier New" panose="02070309020205020404" pitchFamily="49" charset="0"/>
              <a:buChar char="o"/>
            </a:pPr>
            <a:r>
              <a:rPr lang="en-US" dirty="0" smtClean="0"/>
              <a:t>Can postpone negative actions</a:t>
            </a:r>
          </a:p>
          <a:p>
            <a:pPr lvl="1">
              <a:buFont typeface="Courier New" panose="02070309020205020404" pitchFamily="49" charset="0"/>
              <a:buChar char="o"/>
            </a:pPr>
            <a:r>
              <a:rPr lang="en-US" dirty="0" smtClean="0"/>
              <a:t>Lets you terminate contracts or leases</a:t>
            </a:r>
          </a:p>
          <a:p>
            <a:pPr lvl="1">
              <a:buFont typeface="Courier New" panose="02070309020205020404" pitchFamily="49" charset="0"/>
              <a:buChar char="o"/>
            </a:pPr>
            <a:r>
              <a:rPr lang="en-US" dirty="0" smtClean="0"/>
              <a:t>Protects your life insurance</a:t>
            </a:r>
          </a:p>
          <a:p>
            <a:r>
              <a:rPr lang="en-US" dirty="0" smtClean="0"/>
              <a:t>To find legal assistance</a:t>
            </a:r>
          </a:p>
          <a:p>
            <a:pPr lvl="1">
              <a:buFont typeface="Courier New" panose="02070309020205020404" pitchFamily="49" charset="0"/>
              <a:buChar char="o"/>
            </a:pPr>
            <a:r>
              <a:rPr lang="en-US" dirty="0" smtClean="0"/>
              <a:t>Visit </a:t>
            </a:r>
            <a:r>
              <a:rPr lang="en-US" dirty="0" smtClean="0">
                <a:hlinkClick r:id="rId4"/>
              </a:rPr>
              <a:t>MilitaryInstallations.dod.mil</a:t>
            </a:r>
            <a:r>
              <a:rPr lang="en-US" dirty="0" smtClean="0"/>
              <a:t> and select “Legal Services/JAG”</a:t>
            </a:r>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t>5</a:t>
            </a:fld>
            <a:endParaRPr lang="en-US"/>
          </a:p>
        </p:txBody>
      </p:sp>
    </p:spTree>
    <p:extLst>
      <p:ext uri="{BB962C8B-B14F-4D97-AF65-F5344CB8AC3E}">
        <p14:creationId xmlns:p14="http://schemas.microsoft.com/office/powerpoint/2010/main" val="965488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a:t>
            </a:r>
            <a:endParaRPr lang="en-US" dirty="0"/>
          </a:p>
        </p:txBody>
      </p:sp>
      <p:sp>
        <p:nvSpPr>
          <p:cNvPr id="3" name="Content Placeholder 2"/>
          <p:cNvSpPr>
            <a:spLocks noGrp="1"/>
          </p:cNvSpPr>
          <p:nvPr>
            <p:ph idx="1"/>
          </p:nvPr>
        </p:nvSpPr>
        <p:spPr/>
        <p:txBody>
          <a:bodyPr/>
          <a:lstStyle/>
          <a:p>
            <a:r>
              <a:rPr lang="en-US" dirty="0" smtClean="0"/>
              <a:t>Your spend plan</a:t>
            </a:r>
          </a:p>
          <a:p>
            <a:r>
              <a:rPr lang="en-US" dirty="0" smtClean="0"/>
              <a:t>Important when life is changing</a:t>
            </a:r>
          </a:p>
          <a:p>
            <a:r>
              <a:rPr lang="en-US" dirty="0" smtClean="0"/>
              <a:t>Create your budget</a:t>
            </a:r>
          </a:p>
          <a:p>
            <a:pPr lvl="1"/>
            <a:r>
              <a:rPr lang="en-US" dirty="0" smtClean="0"/>
              <a:t>Add up total what you spend now</a:t>
            </a:r>
          </a:p>
          <a:p>
            <a:pPr lvl="1"/>
            <a:r>
              <a:rPr lang="en-US" dirty="0" smtClean="0"/>
              <a:t>Add up total the money you bring in now</a:t>
            </a:r>
          </a:p>
          <a:p>
            <a:pPr lvl="1"/>
            <a:r>
              <a:rPr lang="en-US" dirty="0" smtClean="0"/>
              <a:t>Compare the numbers</a:t>
            </a:r>
          </a:p>
          <a:p>
            <a:pPr lvl="2"/>
            <a:r>
              <a:rPr lang="en-US" dirty="0" smtClean="0"/>
              <a:t>Earn more than you spend? Start building an emergency fund</a:t>
            </a:r>
          </a:p>
          <a:p>
            <a:pPr lvl="2"/>
            <a:r>
              <a:rPr lang="en-US" dirty="0" smtClean="0"/>
              <a:t>Spend more than you earn? Look for ways to cut costs</a:t>
            </a:r>
          </a:p>
          <a:p>
            <a:pPr marL="1097280" lvl="2" indent="0">
              <a:buNone/>
            </a:pPr>
            <a:endParaRPr lang="en-US" dirty="0" smtClean="0"/>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fld id="{FFAED105-09F8-4DF7-B4A2-FB01EA696A09}" type="slidenum">
              <a:rPr lang="en-US" smtClean="0"/>
              <a:pPr/>
              <a:t>6</a:t>
            </a:fld>
            <a:endParaRPr lang="en-US"/>
          </a:p>
        </p:txBody>
      </p:sp>
    </p:spTree>
    <p:extLst>
      <p:ext uri="{BB962C8B-B14F-4D97-AF65-F5344CB8AC3E}">
        <p14:creationId xmlns:p14="http://schemas.microsoft.com/office/powerpoint/2010/main" val="1161301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Management &amp; Apps</a:t>
            </a:r>
            <a:endParaRPr lang="en-US" dirty="0"/>
          </a:p>
        </p:txBody>
      </p:sp>
      <p:sp>
        <p:nvSpPr>
          <p:cNvPr id="3" name="Content Placeholder 2"/>
          <p:cNvSpPr>
            <a:spLocks noGrp="1"/>
          </p:cNvSpPr>
          <p:nvPr>
            <p:ph idx="1"/>
          </p:nvPr>
        </p:nvSpPr>
        <p:spPr/>
        <p:txBody>
          <a:bodyPr>
            <a:normAutofit/>
          </a:bodyPr>
          <a:lstStyle/>
          <a:p>
            <a:r>
              <a:rPr lang="en-US" dirty="0" smtClean="0"/>
              <a:t>Apps are </a:t>
            </a:r>
            <a:r>
              <a:rPr lang="en-US" dirty="0"/>
              <a:t>o</a:t>
            </a:r>
            <a:r>
              <a:rPr lang="en-US" dirty="0" smtClean="0"/>
              <a:t>ffered by banks or credit unions</a:t>
            </a:r>
          </a:p>
          <a:p>
            <a:r>
              <a:rPr lang="en-US" dirty="0" smtClean="0"/>
              <a:t>Maximize their use</a:t>
            </a:r>
          </a:p>
          <a:p>
            <a:pPr lvl="1">
              <a:buFont typeface="Courier New" panose="02070309020205020404" pitchFamily="49" charset="0"/>
              <a:buChar char="o"/>
            </a:pPr>
            <a:r>
              <a:rPr lang="en-US" dirty="0" smtClean="0"/>
              <a:t>Understand tools</a:t>
            </a:r>
          </a:p>
          <a:p>
            <a:pPr lvl="1">
              <a:buFont typeface="Courier New" panose="02070309020205020404" pitchFamily="49" charset="0"/>
              <a:buChar char="o"/>
            </a:pPr>
            <a:r>
              <a:rPr lang="en-US" dirty="0" smtClean="0"/>
              <a:t>Be secure</a:t>
            </a:r>
          </a:p>
          <a:p>
            <a:pPr lvl="1">
              <a:buFont typeface="Courier New" panose="02070309020205020404" pitchFamily="49" charset="0"/>
              <a:buChar char="o"/>
            </a:pPr>
            <a:r>
              <a:rPr lang="en-US" dirty="0" smtClean="0"/>
              <a:t>Be aware of costs</a:t>
            </a:r>
          </a:p>
          <a:p>
            <a:pPr lvl="1">
              <a:buFont typeface="Courier New" panose="02070309020205020404" pitchFamily="49" charset="0"/>
              <a:buChar char="o"/>
            </a:pPr>
            <a:r>
              <a:rPr lang="en-US" dirty="0" smtClean="0"/>
              <a:t>Know the limits of peer-to-peer </a:t>
            </a:r>
            <a:r>
              <a:rPr lang="en-US" dirty="0" smtClean="0"/>
              <a:t>payments</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FFAED105-09F8-4DF7-B4A2-FB01EA696A09}" type="slidenum">
              <a:rPr lang="en-US" smtClean="0"/>
              <a:t>7</a:t>
            </a:fld>
            <a:endParaRPr lang="en-US"/>
          </a:p>
        </p:txBody>
      </p:sp>
    </p:spTree>
    <p:extLst>
      <p:ext uri="{BB962C8B-B14F-4D97-AF65-F5344CB8AC3E}">
        <p14:creationId xmlns:p14="http://schemas.microsoft.com/office/powerpoint/2010/main" val="2310354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Shopping Smart</a:t>
            </a:r>
            <a:endParaRPr lang="en-US" dirty="0"/>
          </a:p>
        </p:txBody>
      </p:sp>
      <p:sp>
        <p:nvSpPr>
          <p:cNvPr id="3" name="Content Placeholder 2"/>
          <p:cNvSpPr>
            <a:spLocks noGrp="1"/>
          </p:cNvSpPr>
          <p:nvPr>
            <p:ph idx="1"/>
          </p:nvPr>
        </p:nvSpPr>
        <p:spPr/>
        <p:txBody>
          <a:bodyPr>
            <a:normAutofit/>
          </a:bodyPr>
          <a:lstStyle/>
          <a:p>
            <a:r>
              <a:rPr lang="en-US" dirty="0" smtClean="0"/>
              <a:t>Use military resources to save money</a:t>
            </a:r>
          </a:p>
          <a:p>
            <a:pPr lvl="1"/>
            <a:r>
              <a:rPr lang="en-US" dirty="0" smtClean="0"/>
              <a:t>Commissaries</a:t>
            </a:r>
          </a:p>
          <a:p>
            <a:pPr lvl="1"/>
            <a:r>
              <a:rPr lang="en-US" dirty="0" smtClean="0"/>
              <a:t>Exchanges</a:t>
            </a:r>
          </a:p>
          <a:p>
            <a:r>
              <a:rPr lang="en-US" dirty="0"/>
              <a:t>Search online </a:t>
            </a:r>
            <a:r>
              <a:rPr lang="en-US" dirty="0" smtClean="0"/>
              <a:t>for credible information</a:t>
            </a:r>
            <a:endParaRPr lang="en-US" dirty="0"/>
          </a:p>
          <a:p>
            <a:r>
              <a:rPr lang="en-US" dirty="0"/>
              <a:t>Use apps to </a:t>
            </a:r>
            <a:r>
              <a:rPr lang="en-US" dirty="0" smtClean="0"/>
              <a:t>get the best deals</a:t>
            </a:r>
          </a:p>
        </p:txBody>
      </p:sp>
      <p:sp>
        <p:nvSpPr>
          <p:cNvPr id="4" name="Slide Number Placeholder 3"/>
          <p:cNvSpPr>
            <a:spLocks noGrp="1"/>
          </p:cNvSpPr>
          <p:nvPr>
            <p:ph type="sldNum" sz="quarter" idx="12"/>
          </p:nvPr>
        </p:nvSpPr>
        <p:spPr/>
        <p:txBody>
          <a:bodyPr/>
          <a:lstStyle/>
          <a:p>
            <a:fld id="{FFAED105-09F8-4DF7-B4A2-FB01EA696A09}" type="slidenum">
              <a:rPr lang="en-US" smtClean="0"/>
              <a:t>8</a:t>
            </a:fld>
            <a:endParaRPr lang="en-US"/>
          </a:p>
        </p:txBody>
      </p:sp>
    </p:spTree>
    <p:extLst>
      <p:ext uri="{BB962C8B-B14F-4D97-AF65-F5344CB8AC3E}">
        <p14:creationId xmlns:p14="http://schemas.microsoft.com/office/powerpoint/2010/main" val="1425641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Allotments</a:t>
            </a:r>
            <a:endParaRPr lang="en-US" dirty="0"/>
          </a:p>
        </p:txBody>
      </p:sp>
      <p:sp>
        <p:nvSpPr>
          <p:cNvPr id="3" name="Content Placeholder 2"/>
          <p:cNvSpPr>
            <a:spLocks noGrp="1"/>
          </p:cNvSpPr>
          <p:nvPr>
            <p:ph idx="1"/>
          </p:nvPr>
        </p:nvSpPr>
        <p:spPr/>
        <p:txBody>
          <a:bodyPr>
            <a:normAutofit/>
          </a:bodyPr>
          <a:lstStyle/>
          <a:p>
            <a:r>
              <a:rPr lang="en-US" dirty="0" smtClean="0"/>
              <a:t>Payments deducted before you receive your paycheck</a:t>
            </a:r>
          </a:p>
          <a:p>
            <a:pPr lvl="1"/>
            <a:r>
              <a:rPr lang="en-US" u="sng" dirty="0" smtClean="0"/>
              <a:t>Can</a:t>
            </a:r>
            <a:r>
              <a:rPr lang="en-US" dirty="0" smtClean="0"/>
              <a:t> be used to pay for things like life insurance or military loans</a:t>
            </a:r>
          </a:p>
          <a:p>
            <a:pPr lvl="1"/>
            <a:r>
              <a:rPr lang="en-US" u="sng" dirty="0" smtClean="0"/>
              <a:t>Can not</a:t>
            </a:r>
            <a:r>
              <a:rPr lang="en-US" dirty="0" smtClean="0"/>
              <a:t> be used to pay for things like cars or furniture</a:t>
            </a:r>
          </a:p>
          <a:p>
            <a:r>
              <a:rPr lang="en-US" dirty="0" smtClean="0"/>
              <a:t>Two types</a:t>
            </a:r>
          </a:p>
          <a:p>
            <a:pPr lvl="1"/>
            <a:r>
              <a:rPr lang="en-US" dirty="0" smtClean="0"/>
              <a:t>Discretionary</a:t>
            </a:r>
          </a:p>
          <a:p>
            <a:pPr lvl="1"/>
            <a:r>
              <a:rPr lang="en-US" dirty="0" smtClean="0"/>
              <a:t>Non-discretionary</a:t>
            </a:r>
          </a:p>
          <a:p>
            <a:r>
              <a:rPr lang="en-US" dirty="0" smtClean="0"/>
              <a:t>PFM can help with</a:t>
            </a:r>
          </a:p>
          <a:p>
            <a:pPr lvl="1"/>
            <a:r>
              <a:rPr lang="en-US" dirty="0" smtClean="0"/>
              <a:t>Eligibility</a:t>
            </a:r>
          </a:p>
          <a:p>
            <a:pPr lvl="1"/>
            <a:r>
              <a:rPr lang="en-US" dirty="0" smtClean="0"/>
              <a:t>Fitting allotments into budget</a:t>
            </a:r>
          </a:p>
          <a:p>
            <a:pPr lvl="1"/>
            <a:r>
              <a:rPr lang="en-US" dirty="0" smtClean="0"/>
              <a:t>Planning for financial goals</a:t>
            </a:r>
          </a:p>
        </p:txBody>
      </p:sp>
      <p:sp>
        <p:nvSpPr>
          <p:cNvPr id="4" name="Slide Number Placeholder 3"/>
          <p:cNvSpPr>
            <a:spLocks noGrp="1"/>
          </p:cNvSpPr>
          <p:nvPr>
            <p:ph type="sldNum" sz="quarter" idx="12"/>
          </p:nvPr>
        </p:nvSpPr>
        <p:spPr/>
        <p:txBody>
          <a:bodyPr/>
          <a:lstStyle/>
          <a:p>
            <a:fld id="{FFAED105-09F8-4DF7-B4A2-FB01EA696A09}" type="slidenum">
              <a:rPr lang="en-US" smtClean="0"/>
              <a:t>9</a:t>
            </a:fld>
            <a:endParaRPr lang="en-US"/>
          </a:p>
        </p:txBody>
      </p:sp>
    </p:spTree>
    <p:extLst>
      <p:ext uri="{BB962C8B-B14F-4D97-AF65-F5344CB8AC3E}">
        <p14:creationId xmlns:p14="http://schemas.microsoft.com/office/powerpoint/2010/main" val="1666244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il con">
      <a:dk1>
        <a:srgbClr val="1F3864"/>
      </a:dk1>
      <a:lt1>
        <a:srgbClr val="F2F2F2"/>
      </a:lt1>
      <a:dk2>
        <a:srgbClr val="1F3864"/>
      </a:dk2>
      <a:lt2>
        <a:srgbClr val="1F3864"/>
      </a:lt2>
      <a:accent1>
        <a:srgbClr val="5B9BD5"/>
      </a:accent1>
      <a:accent2>
        <a:srgbClr val="9CC3E5"/>
      </a:accent2>
      <a:accent3>
        <a:srgbClr val="AEABAB"/>
      </a:accent3>
      <a:accent4>
        <a:srgbClr val="8496B0"/>
      </a:accent4>
      <a:accent5>
        <a:srgbClr val="4472C4"/>
      </a:accent5>
      <a:accent6>
        <a:srgbClr val="48A1FA"/>
      </a:accent6>
      <a:hlink>
        <a:srgbClr val="7F7F7F"/>
      </a:hlink>
      <a:folHlink>
        <a:srgbClr val="595959"/>
      </a:folHlink>
    </a:clrScheme>
    <a:fontScheme name="MilCon">
      <a:majorFont>
        <a:latin typeface="Proxima Nova Rg"/>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8962</TotalTime>
  <Words>11028</Words>
  <Application>Microsoft Office PowerPoint</Application>
  <PresentationFormat>Custom</PresentationFormat>
  <Paragraphs>967</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Why This Matters</vt:lpstr>
      <vt:lpstr>PowerPoint Presentation</vt:lpstr>
      <vt:lpstr>Personal Financial Managers (PFMs)</vt:lpstr>
      <vt:lpstr>Legal Assistance Offices</vt:lpstr>
      <vt:lpstr>Budgeting</vt:lpstr>
      <vt:lpstr>Money Management &amp; Apps</vt:lpstr>
      <vt:lpstr>Shopping Smart</vt:lpstr>
      <vt:lpstr>Using Allotments</vt:lpstr>
      <vt:lpstr>Buying a Phone</vt:lpstr>
      <vt:lpstr>Buying a Phone</vt:lpstr>
      <vt:lpstr>Renting an Apartment or House</vt:lpstr>
      <vt:lpstr>Buying a Home</vt:lpstr>
      <vt:lpstr>Buying a Car</vt:lpstr>
      <vt:lpstr>Buying a Used Car</vt:lpstr>
      <vt:lpstr>Used Car Buyers Guide and Warranties</vt:lpstr>
      <vt:lpstr>Vehicle Financing</vt:lpstr>
      <vt:lpstr>PowerPoint Presentation</vt:lpstr>
      <vt:lpstr>Choosing a College or Technical School</vt:lpstr>
      <vt:lpstr>Paying for Your Education</vt:lpstr>
      <vt:lpstr>Paying for Your Education</vt:lpstr>
      <vt:lpstr>Getting a High School Equivalency Diploma</vt:lpstr>
      <vt:lpstr>Avoiding Job Hunting Scams</vt:lpstr>
      <vt:lpstr>Being Your Own Boss in a Franchise</vt:lpstr>
      <vt:lpstr>Multilevel Marketing</vt:lpstr>
      <vt:lpstr>PowerPoint Presentation</vt:lpstr>
      <vt:lpstr>Being Smart About Using Credit Cards</vt:lpstr>
      <vt:lpstr>Prepaid Debit Cards</vt:lpstr>
      <vt:lpstr>Your Credit History</vt:lpstr>
      <vt:lpstr>Improving Your Credit</vt:lpstr>
      <vt:lpstr>Improving Your Credit</vt:lpstr>
      <vt:lpstr>Need Money in a Hurry?</vt:lpstr>
      <vt:lpstr>Managing Debt</vt:lpstr>
      <vt:lpstr>Debt Collectors</vt:lpstr>
      <vt:lpstr>PowerPoint Presentation</vt:lpstr>
      <vt:lpstr>Saving</vt:lpstr>
      <vt:lpstr>Choices for Where to Save</vt:lpstr>
      <vt:lpstr>Investing</vt:lpstr>
      <vt:lpstr>PowerPoint Presentation</vt:lpstr>
      <vt:lpstr>Ways to Avoid Scams</vt:lpstr>
      <vt:lpstr>Monitoring Your Credit Reports</vt:lpstr>
      <vt:lpstr>Responding to Identity Theft</vt:lpstr>
      <vt:lpstr>Seeing Through Imposter Scams</vt:lpstr>
      <vt:lpstr>Using Public Wi-Fi</vt:lpstr>
      <vt:lpstr>Protecting Your Personal Information</vt:lpstr>
      <vt:lpstr>Securing Laptops, Phones and Other Devices</vt:lpstr>
      <vt:lpstr>PowerPoint Presentation</vt:lpstr>
    </vt:vector>
  </TitlesOfParts>
  <Company>FleishmanHillard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Money Matters</dc:title>
  <dc:creator>Dreisch Miller, Lisa</dc:creator>
  <cp:lastModifiedBy>Otlewski, Nathan</cp:lastModifiedBy>
  <cp:revision>313</cp:revision>
  <cp:lastPrinted>2016-11-03T20:10:29Z</cp:lastPrinted>
  <dcterms:created xsi:type="dcterms:W3CDTF">2016-09-10T21:13:10Z</dcterms:created>
  <dcterms:modified xsi:type="dcterms:W3CDTF">2016-11-03T20:19:59Z</dcterms:modified>
</cp:coreProperties>
</file>