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4" r:id="rId3"/>
    <p:sldId id="265" r:id="rId4"/>
    <p:sldId id="268" r:id="rId5"/>
    <p:sldId id="309" r:id="rId6"/>
  </p:sldIdLst>
  <p:sldSz cx="14630400" cy="8229600"/>
  <p:notesSz cx="7315200" cy="96012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isch Miller, Lisa" initials="DML" lastIdx="4" clrIdx="0">
    <p:extLst/>
  </p:cmAuthor>
  <p:cmAuthor id="2" name="Kando-Pineda, Carol A." initials="KC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4835" autoAdjust="0"/>
  </p:normalViewPr>
  <p:slideViewPr>
    <p:cSldViewPr snapToGrid="0">
      <p:cViewPr>
        <p:scale>
          <a:sx n="66" d="100"/>
          <a:sy n="66" d="100"/>
        </p:scale>
        <p:origin x="1488" y="264"/>
      </p:cViewPr>
      <p:guideLst>
        <p:guide orient="horz" pos="2592"/>
        <p:guide pos="4608"/>
      </p:guideLst>
    </p:cSldViewPr>
  </p:slideViewPr>
  <p:outlineViewPr>
    <p:cViewPr>
      <p:scale>
        <a:sx n="33" d="100"/>
        <a:sy n="33" d="100"/>
      </p:scale>
      <p:origin x="0" y="14539"/>
    </p:cViewPr>
  </p:outlineViewPr>
  <p:notesTextViewPr>
    <p:cViewPr>
      <p:scale>
        <a:sx n="1" d="1"/>
        <a:sy n="1" d="1"/>
      </p:scale>
      <p:origin x="0" y="0"/>
    </p:cViewPr>
  </p:notesTextViewPr>
  <p:sorterViewPr>
    <p:cViewPr>
      <p:scale>
        <a:sx n="100" d="100"/>
        <a:sy n="100" d="100"/>
      </p:scale>
      <p:origin x="0" y="10445"/>
    </p:cViewPr>
  </p:sorterViewPr>
  <p:notesViewPr>
    <p:cSldViewPr snapToGrid="0">
      <p:cViewPr>
        <p:scale>
          <a:sx n="90" d="100"/>
          <a:sy n="90" d="100"/>
        </p:scale>
        <p:origin x="-2904" y="35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commentAuthors" Target="commentAuthors.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B317E37-106F-4259-88A5-A8C3A6918A42}" type="datetimeFigureOut">
              <a:rPr lang="en-US" smtClean="0"/>
              <a:t>11/3/16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E2413CD4-BF4A-4169-A880-42988B66DA4B}" type="slidenum">
              <a:rPr lang="en-US" smtClean="0"/>
              <a:t>‹#›</a:t>
            </a:fld>
            <a:endParaRPr lang="en-US"/>
          </a:p>
        </p:txBody>
      </p:sp>
    </p:spTree>
    <p:extLst>
      <p:ext uri="{BB962C8B-B14F-4D97-AF65-F5344CB8AC3E}">
        <p14:creationId xmlns:p14="http://schemas.microsoft.com/office/powerpoint/2010/main" val="197172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B32B66B-B60B-4A58-A80B-7A656F85925A}" type="datetimeFigureOut">
              <a:rPr lang="en-US" smtClean="0"/>
              <a:t>11/3/16</a:t>
            </a:fld>
            <a:endParaRPr lang="en-US"/>
          </a:p>
        </p:txBody>
      </p:sp>
      <p:sp>
        <p:nvSpPr>
          <p:cNvPr id="5" name="Notes Placeholder 4"/>
          <p:cNvSpPr>
            <a:spLocks noGrp="1"/>
          </p:cNvSpPr>
          <p:nvPr>
            <p:ph type="body" sz="quarter" idx="3"/>
          </p:nvPr>
        </p:nvSpPr>
        <p:spPr>
          <a:xfrm>
            <a:off x="731520" y="1713876"/>
            <a:ext cx="5852160" cy="6687174"/>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27FBC3B-B2A2-491A-87DE-759D0CB4D4F8}" type="slidenum">
              <a:rPr lang="en-US" smtClean="0"/>
              <a:t>‹#›</a:t>
            </a:fld>
            <a:endParaRPr lang="en-US"/>
          </a:p>
        </p:txBody>
      </p:sp>
    </p:spTree>
    <p:extLst>
      <p:ext uri="{BB962C8B-B14F-4D97-AF65-F5344CB8AC3E}">
        <p14:creationId xmlns:p14="http://schemas.microsoft.com/office/powerpoint/2010/main" val="2943277847"/>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FBC3B-B2A2-491A-87DE-759D0CB4D4F8}" type="slidenum">
              <a:rPr lang="en-US" smtClean="0"/>
              <a:t>1</a:t>
            </a:fld>
            <a:endParaRPr lang="en-US"/>
          </a:p>
        </p:txBody>
      </p:sp>
    </p:spTree>
    <p:extLst>
      <p:ext uri="{BB962C8B-B14F-4D97-AF65-F5344CB8AC3E}">
        <p14:creationId xmlns:p14="http://schemas.microsoft.com/office/powerpoint/2010/main" val="267300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dirty="0"/>
              <a:t>[Presenter: Use this slide to set up the rest of your presentation, following it with slides that focus on the specific topics you want to cover.]</a:t>
            </a:r>
          </a:p>
          <a:p>
            <a:pPr>
              <a:spcBef>
                <a:spcPct val="0"/>
              </a:spcBef>
            </a:pPr>
            <a:endParaRPr lang="en-US" altLang="en-US" sz="1200" dirty="0"/>
          </a:p>
          <a:p>
            <a:pPr>
              <a:spcBef>
                <a:spcPct val="0"/>
              </a:spcBef>
            </a:pPr>
            <a:r>
              <a:rPr lang="en-US" altLang="en-US" sz="1200" b="1" i="1" dirty="0"/>
              <a:t>Suggested Script:</a:t>
            </a:r>
          </a:p>
          <a:p>
            <a:pPr>
              <a:spcBef>
                <a:spcPct val="0"/>
              </a:spcBef>
            </a:pPr>
            <a:r>
              <a:rPr lang="en-US" altLang="en-US" sz="1200" dirty="0"/>
              <a:t>Today I’d like to talk about </a:t>
            </a:r>
            <a:r>
              <a:rPr lang="en-US" altLang="en-US" sz="1200" b="1" dirty="0"/>
              <a:t>financial readiness </a:t>
            </a:r>
            <a:r>
              <a:rPr lang="en-US" altLang="en-US" sz="1200" dirty="0"/>
              <a:t>– why it’s important and what you need to know to achieve it. </a:t>
            </a:r>
          </a:p>
          <a:p>
            <a:pPr>
              <a:spcBef>
                <a:spcPct val="0"/>
              </a:spcBef>
            </a:pPr>
            <a:endParaRPr lang="en-US" altLang="en-US" sz="1200" dirty="0"/>
          </a:p>
          <a:p>
            <a:pPr>
              <a:spcBef>
                <a:spcPct val="0"/>
              </a:spcBef>
            </a:pPr>
            <a:r>
              <a:rPr lang="en-US" altLang="en-US" sz="1200" dirty="0"/>
              <a:t>According to the National Foundation for Credit Counseling, active members of the military, veterans and their families have </a:t>
            </a:r>
            <a:r>
              <a:rPr lang="en-US" altLang="en-US" sz="1200" b="1" dirty="0"/>
              <a:t>higher amounts of credit card debt </a:t>
            </a:r>
            <a:r>
              <a:rPr lang="en-US" altLang="en-US" sz="1200" dirty="0"/>
              <a:t>and </a:t>
            </a:r>
            <a:r>
              <a:rPr lang="en-US" altLang="en-US" sz="1200" b="1" dirty="0"/>
              <a:t>fewer assets </a:t>
            </a:r>
            <a:r>
              <a:rPr lang="en-US" altLang="en-US" sz="1200" dirty="0"/>
              <a:t>than civilians. This means that military families are less equipped than their civilian counterparts to have the money they need for a secure future.</a:t>
            </a:r>
          </a:p>
          <a:p>
            <a:pPr>
              <a:spcBef>
                <a:spcPct val="0"/>
              </a:spcBef>
            </a:pPr>
            <a:endParaRPr lang="en-US" altLang="en-US" sz="1200" dirty="0"/>
          </a:p>
          <a:p>
            <a:pPr>
              <a:spcBef>
                <a:spcPct val="0"/>
              </a:spcBef>
            </a:pPr>
            <a:r>
              <a:rPr lang="en-US" altLang="en-US" sz="1200" dirty="0"/>
              <a:t>This is caused by many factors. As you know, military life is full of </a:t>
            </a:r>
            <a:r>
              <a:rPr lang="en-US" altLang="en-US" sz="1200" b="1" dirty="0"/>
              <a:t>events and transitions</a:t>
            </a:r>
            <a:r>
              <a:rPr lang="en-US" altLang="en-US" sz="1200" dirty="0"/>
              <a:t>, and each of these events brings the need to make important financial decisions. Unfortunately, many servicemembers – especially those without much financial experience – </a:t>
            </a:r>
            <a:r>
              <a:rPr lang="en-US" altLang="en-US" sz="1200" b="1" dirty="0"/>
              <a:t>lack the information they need</a:t>
            </a:r>
            <a:r>
              <a:rPr lang="en-US" altLang="en-US" sz="1200" dirty="0"/>
              <a:t> to make the right choices. This is particularly scary because many of these decisions can have </a:t>
            </a:r>
            <a:r>
              <a:rPr lang="en-US" altLang="en-US" sz="1200" b="1" dirty="0"/>
              <a:t>long-term effects </a:t>
            </a:r>
            <a:r>
              <a:rPr lang="en-US" altLang="en-US" sz="1200" dirty="0"/>
              <a:t>on a servicemember’s security clearance, mission readiness and family life.</a:t>
            </a:r>
          </a:p>
          <a:p>
            <a:pPr>
              <a:spcBef>
                <a:spcPct val="0"/>
              </a:spcBef>
            </a:pPr>
            <a:endParaRPr lang="en-US" altLang="en-US" sz="1200" dirty="0"/>
          </a:p>
          <a:p>
            <a:pPr>
              <a:spcBef>
                <a:spcPct val="0"/>
              </a:spcBef>
            </a:pPr>
            <a:r>
              <a:rPr lang="en-US" altLang="en-US" sz="1200" b="1" dirty="0"/>
              <a:t>Understanding your finances is your first line of defense</a:t>
            </a:r>
            <a:r>
              <a:rPr lang="en-US" altLang="en-US" sz="1200" dirty="0"/>
              <a:t>. That’s why I’m here today – to help provide you with practical tips and information that will help you feel prepared to make these critical decisions.</a:t>
            </a:r>
          </a:p>
        </p:txBody>
      </p:sp>
      <p:sp>
        <p:nvSpPr>
          <p:cNvPr id="4" name="Slide Number Placeholder 3"/>
          <p:cNvSpPr>
            <a:spLocks noGrp="1"/>
          </p:cNvSpPr>
          <p:nvPr>
            <p:ph type="sldNum" sz="quarter" idx="10"/>
          </p:nvPr>
        </p:nvSpPr>
        <p:spPr/>
        <p:txBody>
          <a:bodyPr/>
          <a:lstStyle/>
          <a:p>
            <a:fld id="{527FBC3B-B2A2-491A-87DE-759D0CB4D4F8}" type="slidenum">
              <a:rPr lang="en-US" smtClean="0"/>
              <a:t>2</a:t>
            </a:fld>
            <a:endParaRPr lang="en-US"/>
          </a:p>
        </p:txBody>
      </p:sp>
    </p:spTree>
    <p:extLst>
      <p:ext uri="{BB962C8B-B14F-4D97-AF65-F5344CB8AC3E}">
        <p14:creationId xmlns:p14="http://schemas.microsoft.com/office/powerpoint/2010/main" val="423016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16941"/>
          </a:xfrm>
        </p:spPr>
        <p:txBody>
          <a:bodyPr/>
          <a:lstStyle/>
          <a:p>
            <a:pPr>
              <a:spcBef>
                <a:spcPct val="0"/>
              </a:spcBef>
            </a:pPr>
            <a:r>
              <a:rPr lang="en-US" altLang="en-US" sz="1200" b="1" i="1" dirty="0"/>
              <a:t>Suggested Script:</a:t>
            </a:r>
          </a:p>
          <a:p>
            <a:pPr>
              <a:spcBef>
                <a:spcPct val="0"/>
              </a:spcBef>
            </a:pPr>
            <a:r>
              <a:rPr lang="en-US" altLang="en-US" sz="1200" dirty="0"/>
              <a:t>Spending money is a fact of life. But i</a:t>
            </a:r>
            <a:r>
              <a:rPr lang="en-US" sz="1200" dirty="0"/>
              <a:t>t’s best to do this in a way that is carefully researched and planned out. When you know where your money is going, you have the power. </a:t>
            </a:r>
          </a:p>
          <a:p>
            <a:endParaRPr lang="en-US" sz="1200" dirty="0"/>
          </a:p>
          <a:p>
            <a:r>
              <a:rPr lang="en-US" sz="1200" dirty="0"/>
              <a:t>Today, we will learn about </a:t>
            </a:r>
            <a:r>
              <a:rPr lang="en-US" sz="1200" b="1" dirty="0"/>
              <a:t>[PRESENTER: CUSTOMIZE TO SUIT THE TOPICS YOU WILL COVER] </a:t>
            </a:r>
            <a:r>
              <a:rPr lang="en-US" sz="1200" dirty="0"/>
              <a:t>people who are available to help you plan your spending, how to create and manage a budget and how to shop smart for purchases ranging from small to large.</a:t>
            </a:r>
            <a:endParaRPr lang="en-US" sz="1200" b="1" dirty="0"/>
          </a:p>
        </p:txBody>
      </p:sp>
      <p:sp>
        <p:nvSpPr>
          <p:cNvPr id="4" name="Slide Number Placeholder 3"/>
          <p:cNvSpPr>
            <a:spLocks noGrp="1"/>
          </p:cNvSpPr>
          <p:nvPr>
            <p:ph type="sldNum" sz="quarter" idx="10"/>
          </p:nvPr>
        </p:nvSpPr>
        <p:spPr/>
        <p:txBody>
          <a:bodyPr/>
          <a:lstStyle/>
          <a:p>
            <a:fld id="{527FBC3B-B2A2-491A-87DE-759D0CB4D4F8}" type="slidenum">
              <a:rPr lang="en-US" smtClean="0"/>
              <a:t>3</a:t>
            </a:fld>
            <a:endParaRPr lang="en-US"/>
          </a:p>
        </p:txBody>
      </p:sp>
    </p:spTree>
    <p:extLst>
      <p:ext uri="{BB962C8B-B14F-4D97-AF65-F5344CB8AC3E}">
        <p14:creationId xmlns:p14="http://schemas.microsoft.com/office/powerpoint/2010/main" val="216168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16942"/>
          </a:xfrm>
        </p:spPr>
        <p:txBody>
          <a:bodyPr/>
          <a:lstStyle/>
          <a:p>
            <a:pPr>
              <a:spcBef>
                <a:spcPct val="0"/>
              </a:spcBef>
            </a:pPr>
            <a:r>
              <a:rPr lang="en-US" altLang="en-US" sz="1200" b="1" i="1" dirty="0"/>
              <a:t>Suggested Script:</a:t>
            </a:r>
          </a:p>
          <a:p>
            <a:pPr>
              <a:spcBef>
                <a:spcPct val="0"/>
              </a:spcBef>
            </a:pPr>
            <a:r>
              <a:rPr lang="en-US" altLang="en-US" sz="1200" b="1" dirty="0"/>
              <a:t>A budget is your spend plan </a:t>
            </a:r>
            <a:r>
              <a:rPr lang="en-US" altLang="en-US" sz="1200" dirty="0"/>
              <a:t>– a roadmap for how you’re going to spend your money. With careful planning, and help from resources like your Personal Financial Manager (PFM), you can make sure you have money to pay your bills, have some fun and save for the future, which is particularly important as you think about making big changes like </a:t>
            </a:r>
            <a:r>
              <a:rPr lang="en-US" altLang="en-US" sz="1200" dirty="0" err="1"/>
              <a:t>PCSing</a:t>
            </a:r>
            <a:r>
              <a:rPr lang="en-US" altLang="en-US" sz="1200" dirty="0"/>
              <a:t> or transitioning to civilian life one day.</a:t>
            </a:r>
          </a:p>
          <a:p>
            <a:pPr>
              <a:spcBef>
                <a:spcPct val="0"/>
              </a:spcBef>
            </a:pPr>
            <a:endParaRPr lang="en-US" altLang="en-US" sz="1200" dirty="0"/>
          </a:p>
          <a:p>
            <a:pPr>
              <a:spcBef>
                <a:spcPct val="0"/>
              </a:spcBef>
            </a:pPr>
            <a:r>
              <a:rPr lang="en-US" altLang="en-US" sz="1200" dirty="0"/>
              <a:t>To create your budget:</a:t>
            </a:r>
          </a:p>
          <a:p>
            <a:pPr marL="181225" indent="-181225">
              <a:spcBef>
                <a:spcPct val="0"/>
              </a:spcBef>
              <a:buFont typeface="Arial" panose="020B0604020202020204" pitchFamily="34" charset="0"/>
              <a:buChar char="•"/>
            </a:pPr>
            <a:r>
              <a:rPr lang="en-US" altLang="en-US" sz="1200" dirty="0"/>
              <a:t>Begin by </a:t>
            </a:r>
            <a:r>
              <a:rPr lang="en-US" altLang="en-US" sz="1200" b="1" dirty="0"/>
              <a:t>writing down and adding up all of your current expenses</a:t>
            </a:r>
            <a:r>
              <a:rPr lang="en-US" altLang="en-US" sz="1200" dirty="0"/>
              <a:t>, including bills that are the same every month (like car payments), bills that change every month (like credit card payments), bills you pay a few times a year (like car insurance) and your incidental costs, like food, transportation and entertainment.</a:t>
            </a:r>
          </a:p>
          <a:p>
            <a:pPr marL="181225" indent="-181225">
              <a:spcBef>
                <a:spcPct val="0"/>
              </a:spcBef>
              <a:buFont typeface="Arial" panose="020B0604020202020204" pitchFamily="34" charset="0"/>
              <a:buChar char="•"/>
            </a:pPr>
            <a:r>
              <a:rPr lang="en-US" altLang="en-US" sz="1200" dirty="0"/>
              <a:t>Then </a:t>
            </a:r>
            <a:r>
              <a:rPr lang="en-US" altLang="en-US" sz="1200" b="1" dirty="0"/>
              <a:t>add up all your sources of income</a:t>
            </a:r>
            <a:r>
              <a:rPr lang="en-US" altLang="en-US" sz="1200" dirty="0"/>
              <a:t>, including your take-home pay and any other money you get, like child support.</a:t>
            </a:r>
          </a:p>
          <a:p>
            <a:pPr marL="181225" indent="-181225">
              <a:spcBef>
                <a:spcPct val="0"/>
              </a:spcBef>
              <a:buFont typeface="Arial" panose="020B0604020202020204" pitchFamily="34" charset="0"/>
              <a:buChar char="•"/>
            </a:pPr>
            <a:r>
              <a:rPr lang="en-US" altLang="en-US" sz="1200" dirty="0"/>
              <a:t>Finally, take a look at and </a:t>
            </a:r>
            <a:r>
              <a:rPr lang="en-US" altLang="en-US" sz="1200" b="1" dirty="0"/>
              <a:t>compare</a:t>
            </a:r>
            <a:r>
              <a:rPr lang="en-US" altLang="en-US" sz="1200" dirty="0"/>
              <a:t> the totals. </a:t>
            </a:r>
          </a:p>
          <a:p>
            <a:pPr marL="664488" lvl="1" indent="-181225">
              <a:spcBef>
                <a:spcPct val="0"/>
              </a:spcBef>
              <a:buFont typeface="Arial" panose="020B0604020202020204" pitchFamily="34" charset="0"/>
              <a:buChar char="•"/>
            </a:pPr>
            <a:r>
              <a:rPr lang="en-US" altLang="en-US" sz="1200" dirty="0"/>
              <a:t>Do you earn more than you spend? Great! You can start building an emergency fund or a transition fund to cover additional costs as things change in the future.</a:t>
            </a:r>
          </a:p>
          <a:p>
            <a:pPr marL="664488" lvl="1" indent="-181225">
              <a:spcBef>
                <a:spcPct val="0"/>
              </a:spcBef>
              <a:buFont typeface="Arial" panose="020B0604020202020204" pitchFamily="34" charset="0"/>
              <a:buChar char="•"/>
            </a:pPr>
            <a:r>
              <a:rPr lang="en-US" altLang="en-US" sz="1200" dirty="0"/>
              <a:t>Do you spend more than you earn? Take a look at your expenses to find ways to cut costs. Your PFM can help you with this.</a:t>
            </a:r>
          </a:p>
        </p:txBody>
      </p:sp>
      <p:sp>
        <p:nvSpPr>
          <p:cNvPr id="4" name="Slide Number Placeholder 3"/>
          <p:cNvSpPr>
            <a:spLocks noGrp="1"/>
          </p:cNvSpPr>
          <p:nvPr>
            <p:ph type="sldNum" sz="quarter" idx="10"/>
          </p:nvPr>
        </p:nvSpPr>
        <p:spPr/>
        <p:txBody>
          <a:bodyPr/>
          <a:lstStyle/>
          <a:p>
            <a:fld id="{527FBC3B-B2A2-491A-87DE-759D0CB4D4F8}" type="slidenum">
              <a:rPr lang="en-US" smtClean="0"/>
              <a:t>4</a:t>
            </a:fld>
            <a:endParaRPr lang="en-US"/>
          </a:p>
        </p:txBody>
      </p:sp>
    </p:spTree>
    <p:extLst>
      <p:ext uri="{BB962C8B-B14F-4D97-AF65-F5344CB8AC3E}">
        <p14:creationId xmlns:p14="http://schemas.microsoft.com/office/powerpoint/2010/main" val="124651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FBC3B-B2A2-491A-87DE-759D0CB4D4F8}" type="slidenum">
              <a:rPr lang="en-US" smtClean="0"/>
              <a:t>5</a:t>
            </a:fld>
            <a:endParaRPr lang="en-US"/>
          </a:p>
        </p:txBody>
      </p:sp>
    </p:spTree>
    <p:extLst>
      <p:ext uri="{BB962C8B-B14F-4D97-AF65-F5344CB8AC3E}">
        <p14:creationId xmlns:p14="http://schemas.microsoft.com/office/powerpoint/2010/main" val="30904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5"/>
            <a:ext cx="10972800" cy="2865120"/>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828800" y="4322445"/>
            <a:ext cx="10972800" cy="1986915"/>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89CBB-9CF8-4CCC-B09E-D7495A45A47D}"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720463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6219826" y="1184911"/>
            <a:ext cx="7406642"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1F4B-ED3B-4D40-9215-3557CE89806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90805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13B6B-BA27-4B0C-8FE3-0EC3F1D4A7DC}"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361037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79" y="438151"/>
            <a:ext cx="3154680" cy="69742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5839" y="438151"/>
            <a:ext cx="9281160" cy="6974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1959A-87DB-4C59-9116-405D4CF76639}"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57190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403773-309E-4C26-A9A2-A8AE2C980ADC}" type="datetime1">
              <a:rPr lang="en-US" smtClean="0"/>
              <a:t>11/3/16</a:t>
            </a:fld>
            <a:endParaRPr lang="en-US" dirty="0"/>
          </a:p>
        </p:txBody>
      </p:sp>
      <p:sp>
        <p:nvSpPr>
          <p:cNvPr id="4" name="Slide Number Placeholder 3"/>
          <p:cNvSpPr>
            <a:spLocks noGrp="1"/>
          </p:cNvSpPr>
          <p:nvPr>
            <p:ph type="sldNum" sz="quarter" idx="11"/>
          </p:nvPr>
        </p:nvSpPr>
        <p:spPr/>
        <p:txBody>
          <a:body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105672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3" y="887882"/>
            <a:ext cx="12618720" cy="1590675"/>
          </a:xfrm>
        </p:spPr>
        <p:txBody>
          <a:bodyPr>
            <a:normAutofit/>
          </a:bodyPr>
          <a:lstStyle>
            <a:lvl1pPr>
              <a:defRPr sz="5800">
                <a:solidFill>
                  <a:schemeClr val="bg1"/>
                </a:solidFill>
                <a:latin typeface="Utsaah" panose="020B0604020202020204" pitchFamily="34" charset="0"/>
                <a:cs typeface="Utsaah"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822960" indent="-274320">
              <a:buFont typeface="Courier New" panose="02070309020205020404" pitchFamily="49" charset="0"/>
              <a:buChar char="o"/>
              <a:defRPr/>
            </a:lvl2pPr>
            <a:lvl3pPr marL="1371600" indent="-274320">
              <a:buFont typeface="Wingdings" panose="05000000000000000000" pitchFamily="2" charset="2"/>
              <a:buChar char="§"/>
              <a:defRPr/>
            </a:lvl3pPr>
            <a:lvl4pPr marL="1920240" indent="-274320">
              <a:buFont typeface="Courier New" panose="02070309020205020404" pitchFamily="49" charset="0"/>
              <a:buChar char="o"/>
              <a:defRPr/>
            </a:lvl4pPr>
            <a:lvl5pPr marL="2468880" indent="-27432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C2A9329A-F51E-457D-B064-99111D8247B7}" type="datetime1">
              <a:rPr lang="en-US" smtClean="0"/>
              <a:t>11/3/16</a:t>
            </a:fld>
            <a:endParaRPr lang="en-US"/>
          </a:p>
        </p:txBody>
      </p:sp>
      <p:sp>
        <p:nvSpPr>
          <p:cNvPr id="9" name="Footer Placeholder 8"/>
          <p:cNvSpPr>
            <a:spLocks noGrp="1"/>
          </p:cNvSpPr>
          <p:nvPr>
            <p:ph type="ftr" sz="quarter" idx="11"/>
          </p:nvPr>
        </p:nvSpPr>
        <p:spPr>
          <a:xfrm>
            <a:off x="4846323" y="7627623"/>
            <a:ext cx="4937760" cy="438150"/>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8083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2" y="2051687"/>
            <a:ext cx="12618720" cy="3423285"/>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98222" y="5507358"/>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C505-59C0-4CD0-AD5F-E39686372F41}"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dirty="0"/>
          </a:p>
        </p:txBody>
      </p:sp>
    </p:spTree>
    <p:extLst>
      <p:ext uri="{BB962C8B-B14F-4D97-AF65-F5344CB8AC3E}">
        <p14:creationId xmlns:p14="http://schemas.microsoft.com/office/powerpoint/2010/main" val="2880479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58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066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EA1F8-15CD-4B1D-A598-526E139936C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3866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7" y="438151"/>
            <a:ext cx="12618720" cy="15906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07747" y="2017395"/>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007747" y="3006092"/>
            <a:ext cx="6189344"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06644" y="2017395"/>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7406644" y="3006092"/>
            <a:ext cx="6219826"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A35D9-4BA4-43A0-8B1B-C1B1F895478A}" type="datetime1">
              <a:rPr lang="en-US" smtClean="0"/>
              <a:t>11/3/16</a:t>
            </a:fld>
            <a:endParaRPr lang="en-US"/>
          </a:p>
        </p:txBody>
      </p:sp>
      <p:sp>
        <p:nvSpPr>
          <p:cNvPr id="8" name="Footer Placeholder 7"/>
          <p:cNvSpPr>
            <a:spLocks noGrp="1"/>
          </p:cNvSpPr>
          <p:nvPr>
            <p:ph type="ftr" sz="quarter" idx="11"/>
          </p:nvPr>
        </p:nvSpPr>
        <p:spPr>
          <a:xfrm>
            <a:off x="4846323" y="7627623"/>
            <a:ext cx="4937760" cy="43815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16256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7FA76-4A07-4CC1-A66E-FF1C6A40646C}" type="datetime1">
              <a:rPr lang="en-US" smtClean="0"/>
              <a:t>11/3/16</a:t>
            </a:fld>
            <a:endParaRPr lang="en-US"/>
          </a:p>
        </p:txBody>
      </p:sp>
      <p:sp>
        <p:nvSpPr>
          <p:cNvPr id="4" name="Footer Placeholder 3"/>
          <p:cNvSpPr>
            <a:spLocks noGrp="1"/>
          </p:cNvSpPr>
          <p:nvPr>
            <p:ph type="ftr" sz="quarter" idx="11"/>
          </p:nvPr>
        </p:nvSpPr>
        <p:spPr>
          <a:xfrm>
            <a:off x="4846323" y="7627623"/>
            <a:ext cx="4937760" cy="43815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0703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12F95-FD40-4D2B-B25B-EBFFC5F19D0B}" type="datetime1">
              <a:rPr lang="en-US" smtClean="0"/>
              <a:t>11/3/16</a:t>
            </a:fld>
            <a:endParaRPr lang="en-US"/>
          </a:p>
        </p:txBody>
      </p:sp>
      <p:sp>
        <p:nvSpPr>
          <p:cNvPr id="3" name="Footer Placeholder 2"/>
          <p:cNvSpPr>
            <a:spLocks noGrp="1"/>
          </p:cNvSpPr>
          <p:nvPr>
            <p:ph type="ftr" sz="quarter" idx="11"/>
          </p:nvPr>
        </p:nvSpPr>
        <p:spPr>
          <a:xfrm>
            <a:off x="4846323" y="7627623"/>
            <a:ext cx="4937760" cy="43815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4962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6219826" y="1184911"/>
            <a:ext cx="7406642"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7018A-707B-4F19-8EBC-41DA40FBB8A1}"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275030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3" y="438151"/>
            <a:ext cx="12618720" cy="1590675"/>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3" y="2190751"/>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605977" y="7803469"/>
            <a:ext cx="329184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fld id="{49403773-309E-4C26-A9A2-A8AE2C980ADC}" type="datetime1">
              <a:rPr lang="en-US" smtClean="0"/>
              <a:t>11/3/16</a:t>
            </a:fld>
            <a:endParaRPr lang="en-US" dirty="0"/>
          </a:p>
        </p:txBody>
      </p:sp>
      <p:sp>
        <p:nvSpPr>
          <p:cNvPr id="6" name="Slide Number Placeholder 5"/>
          <p:cNvSpPr>
            <a:spLocks noGrp="1"/>
          </p:cNvSpPr>
          <p:nvPr>
            <p:ph type="sldNum" sz="quarter" idx="4"/>
          </p:nvPr>
        </p:nvSpPr>
        <p:spPr>
          <a:xfrm>
            <a:off x="991774" y="7787542"/>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30074668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9593" y="3657604"/>
            <a:ext cx="5949387" cy="937550"/>
          </a:xfrm>
        </p:spPr>
        <p:txBody>
          <a:bodyPr>
            <a:normAutofit/>
          </a:bodyPr>
          <a:lstStyle/>
          <a:p>
            <a:pPr algn="l"/>
            <a:endParaRPr lang="en-US" sz="5500" dirty="0"/>
          </a:p>
        </p:txBody>
      </p:sp>
      <p:sp>
        <p:nvSpPr>
          <p:cNvPr id="7" name="Subtitle 6"/>
          <p:cNvSpPr>
            <a:spLocks noGrp="1"/>
          </p:cNvSpPr>
          <p:nvPr>
            <p:ph type="subTitle" idx="1"/>
          </p:nvPr>
        </p:nvSpPr>
        <p:spPr>
          <a:xfrm>
            <a:off x="1099592" y="4606729"/>
            <a:ext cx="5937813" cy="1135476"/>
          </a:xfrm>
        </p:spPr>
        <p:txBody>
          <a:bodyPr>
            <a:normAutofit/>
          </a:bodyPr>
          <a:lstStyle/>
          <a:p>
            <a:pPr algn="l"/>
            <a:endParaRPr lang="en-US" sz="3500" dirty="0"/>
          </a:p>
        </p:txBody>
      </p:sp>
      <p:sp>
        <p:nvSpPr>
          <p:cNvPr id="8" name="Slide Number Placeholder 7"/>
          <p:cNvSpPr>
            <a:spLocks noGrp="1"/>
          </p:cNvSpPr>
          <p:nvPr>
            <p:ph type="sldNum" sz="quarter" idx="12"/>
          </p:nvPr>
        </p:nvSpPr>
        <p:spPr/>
        <p:txBody>
          <a:bodyPr/>
          <a:lstStyle/>
          <a:p>
            <a:fld id="{FFAED105-09F8-4DF7-B4A2-FB01EA696A09}" type="slidenum">
              <a:rPr lang="en-US" smtClean="0"/>
              <a:t>1</a:t>
            </a:fld>
            <a:endParaRPr lang="en-US"/>
          </a:p>
        </p:txBody>
      </p:sp>
    </p:spTree>
    <p:extLst>
      <p:ext uri="{BB962C8B-B14F-4D97-AF65-F5344CB8AC3E}">
        <p14:creationId xmlns:p14="http://schemas.microsoft.com/office/powerpoint/2010/main" val="23780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05843" y="887882"/>
            <a:ext cx="12618720" cy="1590675"/>
          </a:xfrm>
        </p:spPr>
        <p:txBody>
          <a:bodyPr>
            <a:normAutofit/>
          </a:bodyPr>
          <a:lstStyle/>
          <a:p>
            <a:r>
              <a:rPr lang="en-US" sz="5800" dirty="0" smtClean="0">
                <a:solidFill>
                  <a:schemeClr val="bg1"/>
                </a:solidFill>
                <a:latin typeface="Utsaah" panose="020B0604020202020204" pitchFamily="34" charset="0"/>
                <a:cs typeface="Utsaah" panose="020B0604020202020204" pitchFamily="34" charset="0"/>
              </a:rPr>
              <a:t>Why This Matters</a:t>
            </a:r>
            <a:endParaRPr lang="en-US" sz="5800" dirty="0">
              <a:solidFill>
                <a:schemeClr val="bg1"/>
              </a:solidFill>
              <a:latin typeface="Utsaah" panose="020B0604020202020204" pitchFamily="34" charset="0"/>
              <a:cs typeface="Utsaah" panose="020B0604020202020204" pitchFamily="34" charset="0"/>
            </a:endParaRPr>
          </a:p>
        </p:txBody>
      </p:sp>
      <p:sp>
        <p:nvSpPr>
          <p:cNvPr id="5" name="Content Placeholder 4"/>
          <p:cNvSpPr>
            <a:spLocks noGrp="1"/>
          </p:cNvSpPr>
          <p:nvPr>
            <p:ph idx="1"/>
          </p:nvPr>
        </p:nvSpPr>
        <p:spPr/>
        <p:txBody>
          <a:bodyPr>
            <a:normAutofit/>
          </a:bodyPr>
          <a:lstStyle/>
          <a:p>
            <a:r>
              <a:rPr lang="en-US" dirty="0" smtClean="0"/>
              <a:t>Studies show that, on average, military families have higher amounts of debt and fewer assets than civilians</a:t>
            </a:r>
          </a:p>
          <a:p>
            <a:r>
              <a:rPr lang="en-US" dirty="0" smtClean="0"/>
              <a:t>Challenges of military life</a:t>
            </a:r>
            <a:r>
              <a:rPr lang="en-US" dirty="0"/>
              <a:t> </a:t>
            </a:r>
            <a:r>
              <a:rPr lang="en-US" dirty="0" smtClean="0"/>
              <a:t>can affect servicemembers’ finances:</a:t>
            </a:r>
          </a:p>
          <a:p>
            <a:pPr lvl="1">
              <a:buFont typeface="Courier New" panose="02070309020205020404" pitchFamily="49" charset="0"/>
              <a:buChar char="o"/>
            </a:pPr>
            <a:r>
              <a:rPr lang="en-US" dirty="0" smtClean="0"/>
              <a:t>Frequent transition and changes</a:t>
            </a:r>
          </a:p>
          <a:p>
            <a:pPr lvl="1">
              <a:buFont typeface="Courier New" panose="02070309020205020404" pitchFamily="49" charset="0"/>
              <a:buChar char="o"/>
            </a:pPr>
            <a:r>
              <a:rPr lang="en-US" dirty="0" smtClean="0"/>
              <a:t>Many servicemembers have little financial experience</a:t>
            </a:r>
          </a:p>
          <a:p>
            <a:pPr lvl="1">
              <a:buFont typeface="Courier New" panose="02070309020205020404" pitchFamily="49" charset="0"/>
              <a:buChar char="o"/>
            </a:pPr>
            <a:r>
              <a:rPr lang="en-US" dirty="0" smtClean="0"/>
              <a:t>Decisions have long-term effects</a:t>
            </a:r>
          </a:p>
          <a:p>
            <a:r>
              <a:rPr lang="en-US" dirty="0" smtClean="0"/>
              <a:t>Getting the know-how is key to making smart financial decisions</a:t>
            </a:r>
          </a:p>
        </p:txBody>
      </p:sp>
      <p:sp>
        <p:nvSpPr>
          <p:cNvPr id="6" name="Slide Number Placeholder 5"/>
          <p:cNvSpPr>
            <a:spLocks noGrp="1"/>
          </p:cNvSpPr>
          <p:nvPr>
            <p:ph type="sldNum" sz="quarter" idx="12"/>
          </p:nvPr>
        </p:nvSpPr>
        <p:spPr/>
        <p:txBody>
          <a:bodyPr/>
          <a:lstStyle/>
          <a:p>
            <a:fld id="{FFAED105-09F8-4DF7-B4A2-FB01EA696A09}" type="slidenum">
              <a:rPr lang="en-US" smtClean="0"/>
              <a:t>2</a:t>
            </a:fld>
            <a:endParaRPr lang="en-US"/>
          </a:p>
        </p:txBody>
      </p:sp>
    </p:spTree>
    <p:extLst>
      <p:ext uri="{BB962C8B-B14F-4D97-AF65-F5344CB8AC3E}">
        <p14:creationId xmlns:p14="http://schemas.microsoft.com/office/powerpoint/2010/main" val="172875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3</a:t>
            </a:fld>
            <a:endParaRPr lang="en-US"/>
          </a:p>
        </p:txBody>
      </p:sp>
    </p:spTree>
    <p:extLst>
      <p:ext uri="{BB962C8B-B14F-4D97-AF65-F5344CB8AC3E}">
        <p14:creationId xmlns:p14="http://schemas.microsoft.com/office/powerpoint/2010/main" val="2718682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a:t>
            </a:r>
            <a:endParaRPr lang="en-US" dirty="0"/>
          </a:p>
        </p:txBody>
      </p:sp>
      <p:sp>
        <p:nvSpPr>
          <p:cNvPr id="3" name="Content Placeholder 2"/>
          <p:cNvSpPr>
            <a:spLocks noGrp="1"/>
          </p:cNvSpPr>
          <p:nvPr>
            <p:ph idx="1"/>
          </p:nvPr>
        </p:nvSpPr>
        <p:spPr/>
        <p:txBody>
          <a:bodyPr/>
          <a:lstStyle/>
          <a:p>
            <a:r>
              <a:rPr lang="en-US" dirty="0" smtClean="0"/>
              <a:t>Your spend plan</a:t>
            </a:r>
          </a:p>
          <a:p>
            <a:r>
              <a:rPr lang="en-US" dirty="0" smtClean="0"/>
              <a:t>Important when life is changing</a:t>
            </a:r>
          </a:p>
          <a:p>
            <a:r>
              <a:rPr lang="en-US" dirty="0" smtClean="0"/>
              <a:t>Create your budget</a:t>
            </a:r>
          </a:p>
          <a:p>
            <a:pPr lvl="1"/>
            <a:r>
              <a:rPr lang="en-US" dirty="0" smtClean="0"/>
              <a:t>Add up total what you spend now</a:t>
            </a:r>
          </a:p>
          <a:p>
            <a:pPr lvl="1"/>
            <a:r>
              <a:rPr lang="en-US" dirty="0" smtClean="0"/>
              <a:t>Add up total the money you bring in now</a:t>
            </a:r>
          </a:p>
          <a:p>
            <a:pPr lvl="1"/>
            <a:r>
              <a:rPr lang="en-US" dirty="0" smtClean="0"/>
              <a:t>Compare the numbers</a:t>
            </a:r>
          </a:p>
          <a:p>
            <a:pPr lvl="2"/>
            <a:r>
              <a:rPr lang="en-US" dirty="0" smtClean="0"/>
              <a:t>Earn more than you spend? Start building an emergency fund</a:t>
            </a:r>
          </a:p>
          <a:p>
            <a:pPr lvl="2"/>
            <a:r>
              <a:rPr lang="en-US" dirty="0" smtClean="0"/>
              <a:t>Spend more than you earn? Look for ways to cut costs</a:t>
            </a:r>
          </a:p>
          <a:p>
            <a:pPr marL="1097280" lvl="2" indent="0">
              <a:buNone/>
            </a:pPr>
            <a:endParaRPr lang="en-US" dirty="0" smtClean="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pPr/>
              <a:t>4</a:t>
            </a:fld>
            <a:endParaRPr lang="en-US"/>
          </a:p>
        </p:txBody>
      </p:sp>
    </p:spTree>
    <p:extLst>
      <p:ext uri="{BB962C8B-B14F-4D97-AF65-F5344CB8AC3E}">
        <p14:creationId xmlns:p14="http://schemas.microsoft.com/office/powerpoint/2010/main" val="1161301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5</a:t>
            </a:fld>
            <a:endParaRPr lang="en-US"/>
          </a:p>
        </p:txBody>
      </p:sp>
    </p:spTree>
    <p:extLst>
      <p:ext uri="{BB962C8B-B14F-4D97-AF65-F5344CB8AC3E}">
        <p14:creationId xmlns:p14="http://schemas.microsoft.com/office/powerpoint/2010/main" val="3710475660"/>
      </p:ext>
    </p:extLst>
  </p:cSld>
  <p:clrMapOvr>
    <a:masterClrMapping/>
  </p:clrMapOvr>
</p:sld>
</file>

<file path=ppt/theme/theme1.xml><?xml version="1.0" encoding="utf-8"?>
<a:theme xmlns:a="http://schemas.openxmlformats.org/drawingml/2006/main" name="Office Theme">
  <a:themeElements>
    <a:clrScheme name="mil con">
      <a:dk1>
        <a:srgbClr val="1F3864"/>
      </a:dk1>
      <a:lt1>
        <a:srgbClr val="F2F2F2"/>
      </a:lt1>
      <a:dk2>
        <a:srgbClr val="1F3864"/>
      </a:dk2>
      <a:lt2>
        <a:srgbClr val="1F3864"/>
      </a:lt2>
      <a:accent1>
        <a:srgbClr val="5B9BD5"/>
      </a:accent1>
      <a:accent2>
        <a:srgbClr val="9CC3E5"/>
      </a:accent2>
      <a:accent3>
        <a:srgbClr val="AEABAB"/>
      </a:accent3>
      <a:accent4>
        <a:srgbClr val="8496B0"/>
      </a:accent4>
      <a:accent5>
        <a:srgbClr val="4472C4"/>
      </a:accent5>
      <a:accent6>
        <a:srgbClr val="48A1FA"/>
      </a:accent6>
      <a:hlink>
        <a:srgbClr val="7F7F7F"/>
      </a:hlink>
      <a:folHlink>
        <a:srgbClr val="595959"/>
      </a:folHlink>
    </a:clrScheme>
    <a:fontScheme name="MilCon">
      <a:majorFont>
        <a:latin typeface="Proxima Nova Rg"/>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8963</TotalTime>
  <Words>682</Words>
  <Application>Microsoft Macintosh PowerPoint</Application>
  <PresentationFormat>Custom</PresentationFormat>
  <Paragraphs>50</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Courier New</vt:lpstr>
      <vt:lpstr>Proxima Nova Rg</vt:lpstr>
      <vt:lpstr>Times New Roman</vt:lpstr>
      <vt:lpstr>Utsaah</vt:lpstr>
      <vt:lpstr>Wingdings</vt:lpstr>
      <vt:lpstr>Office Theme</vt:lpstr>
      <vt:lpstr>PowerPoint Presentation</vt:lpstr>
      <vt:lpstr>Why This Matters</vt:lpstr>
      <vt:lpstr>PowerPoint Presentation</vt:lpstr>
      <vt:lpstr>Budgeting</vt:lpstr>
      <vt:lpstr>PowerPoint Presentation</vt:lpstr>
    </vt:vector>
  </TitlesOfParts>
  <Company>FleishmanHillard</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Money Matters</dc:title>
  <dc:creator>Dreisch Miller, Lisa</dc:creator>
  <cp:lastModifiedBy>Microsoft Office User</cp:lastModifiedBy>
  <cp:revision>315</cp:revision>
  <cp:lastPrinted>2016-11-03T20:10:29Z</cp:lastPrinted>
  <dcterms:created xsi:type="dcterms:W3CDTF">2016-09-10T21:13:10Z</dcterms:created>
  <dcterms:modified xsi:type="dcterms:W3CDTF">2016-11-04T02:26:53Z</dcterms:modified>
</cp:coreProperties>
</file>