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5" r:id="rId4"/>
    <p:sldId id="277" r:id="rId5"/>
    <p:sldId id="309" r:id="rId6"/>
  </p:sldIdLst>
  <p:sldSz cx="14630400" cy="8229600"/>
  <p:notesSz cx="7315200" cy="96012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isch Miller, Lisa" initials="DML" lastIdx="4" clrIdx="0">
    <p:extLst/>
  </p:cmAuthor>
  <p:cmAuthor id="2" name="Kando-Pineda, Carol A." initials="KC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4835" autoAdjust="0"/>
  </p:normalViewPr>
  <p:slideViewPr>
    <p:cSldViewPr snapToGrid="0">
      <p:cViewPr>
        <p:scale>
          <a:sx n="66" d="100"/>
          <a:sy n="66" d="100"/>
        </p:scale>
        <p:origin x="1488" y="26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145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5"/>
    </p:cViewPr>
  </p:sorterViewPr>
  <p:notesViewPr>
    <p:cSldViewPr snapToGrid="0">
      <p:cViewPr>
        <p:scale>
          <a:sx n="90" d="100"/>
          <a:sy n="90" d="100"/>
        </p:scale>
        <p:origin x="-2904" y="3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B317E37-106F-4259-88A5-A8C3A6918A42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2413CD4-BF4A-4169-A880-42988B66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32B66B-B60B-4A58-A80B-7A656F85925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1713876"/>
            <a:ext cx="5852160" cy="668717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27FBC3B-B2A2-491A-87DE-759D0CB4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dirty="0"/>
              <a:t>[Presenter: Use this slide to set up the rest of your presentation, following it with slides that focus on the specific topics you want to cover.]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Today I’d like to talk about </a:t>
            </a:r>
            <a:r>
              <a:rPr lang="en-US" altLang="en-US" sz="1200" b="1" dirty="0"/>
              <a:t>financial readiness </a:t>
            </a:r>
            <a:r>
              <a:rPr lang="en-US" altLang="en-US" sz="1200" dirty="0"/>
              <a:t>– why it’s important and what you need to know to achieve it.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According to the National Foundation for Credit Counseling, active members of the military, veterans and their families have </a:t>
            </a:r>
            <a:r>
              <a:rPr lang="en-US" altLang="en-US" sz="1200" b="1" dirty="0"/>
              <a:t>higher amounts of credit card debt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fewer assets </a:t>
            </a:r>
            <a:r>
              <a:rPr lang="en-US" altLang="en-US" sz="1200" dirty="0"/>
              <a:t>than civilians. This means that military families are less equipped than their civilian counterparts to have the money they need for a secure future.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This is caused by many factors. As you know, military life is full of </a:t>
            </a:r>
            <a:r>
              <a:rPr lang="en-US" altLang="en-US" sz="1200" b="1" dirty="0"/>
              <a:t>events and transitions</a:t>
            </a:r>
            <a:r>
              <a:rPr lang="en-US" altLang="en-US" sz="1200" dirty="0"/>
              <a:t>, and each of these events brings the need to make important financial decisions. Unfortunately, many servicemembers – especially those without much financial experience – </a:t>
            </a:r>
            <a:r>
              <a:rPr lang="en-US" altLang="en-US" sz="1200" b="1" dirty="0"/>
              <a:t>lack the information they need</a:t>
            </a:r>
            <a:r>
              <a:rPr lang="en-US" altLang="en-US" sz="1200" dirty="0"/>
              <a:t> to make the right choices. This is particularly scary because many of these decisions can have </a:t>
            </a:r>
            <a:r>
              <a:rPr lang="en-US" altLang="en-US" sz="1200" b="1" dirty="0"/>
              <a:t>long-term effects </a:t>
            </a:r>
            <a:r>
              <a:rPr lang="en-US" altLang="en-US" sz="1200" dirty="0"/>
              <a:t>on a servicemember’s security clearance, mission readiness and family life.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dirty="0"/>
              <a:t>Understanding your finances is your first line of defense</a:t>
            </a:r>
            <a:r>
              <a:rPr lang="en-US" altLang="en-US" sz="1200" dirty="0"/>
              <a:t>. That’s why I’m here today – to help provide you with practical tips and information that will help you feel prepared to make these critical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1694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Spending money is a fact of life. But i</a:t>
            </a:r>
            <a:r>
              <a:rPr lang="en-US" sz="1200" dirty="0"/>
              <a:t>t’s best to do this in a way that is carefully researched and planned out. When you know where your money is going, you have the power. </a:t>
            </a:r>
          </a:p>
          <a:p>
            <a:endParaRPr lang="en-US" sz="1200" dirty="0"/>
          </a:p>
          <a:p>
            <a:r>
              <a:rPr lang="en-US" sz="1200" dirty="0"/>
              <a:t>Today, we will learn about </a:t>
            </a:r>
            <a:r>
              <a:rPr lang="en-US" sz="1200" b="1" dirty="0"/>
              <a:t>[PRESENTER: CUSTOMIZE TO SUIT THE TOPICS YOU WILL COVER] </a:t>
            </a:r>
            <a:r>
              <a:rPr lang="en-US" sz="1200" dirty="0"/>
              <a:t>people who are available to help you plan your spending, how to create and manage a budget and how to shop smart for purchases ranging from small to large.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sz="1200" dirty="0"/>
              <a:t>Understanding what kind of </a:t>
            </a:r>
            <a:r>
              <a:rPr lang="en-US" sz="1200" b="1" dirty="0"/>
              <a:t>warranty a used car comes with</a:t>
            </a:r>
            <a:r>
              <a:rPr lang="en-US" sz="1200" dirty="0"/>
              <a:t> can save you money and headaches later on.</a:t>
            </a:r>
          </a:p>
          <a:p>
            <a:pPr>
              <a:spcBef>
                <a:spcPct val="0"/>
              </a:spcBef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All dealers are required to post </a:t>
            </a:r>
            <a:r>
              <a:rPr lang="en-US" sz="1200" b="1" dirty="0"/>
              <a:t>Buyers Guides </a:t>
            </a:r>
            <a:r>
              <a:rPr lang="en-US" sz="1200" dirty="0"/>
              <a:t>for the used cars they sell. This document will </a:t>
            </a:r>
            <a:r>
              <a:rPr lang="en-US" sz="1200" b="1" dirty="0"/>
              <a:t>tell you about the warranty </a:t>
            </a:r>
            <a:r>
              <a:rPr lang="en-US" sz="1200" dirty="0"/>
              <a:t>– if there is one – and what it covers, including: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the car is sold “as-is,” which means you will pay for any and all repairs.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the car is sold with an implied warranty, which means that the dealer will pay for serious problems that weren’t clear when you bought the car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there is a warranty, whether it is full or partial, what it covers and who pays for how much of any repairs.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the car is under the manufacturer’s warranty.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If a service contract is available for the car and whether it transfers.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Once you have a full sense of this information, use it to </a:t>
            </a:r>
            <a:r>
              <a:rPr lang="en-US" sz="1200" b="1" dirty="0"/>
              <a:t>compare and negotiate warranty coverage </a:t>
            </a:r>
            <a:r>
              <a:rPr lang="en-US" sz="1200" dirty="0"/>
              <a:t>until you feel comfortable.</a:t>
            </a:r>
          </a:p>
          <a:p>
            <a:pPr>
              <a:spcBef>
                <a:spcPct val="0"/>
              </a:spcBef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After purchasing a car, </a:t>
            </a:r>
            <a:r>
              <a:rPr lang="en-US" sz="1200" b="1" dirty="0"/>
              <a:t>ask for the car’s warranty documents </a:t>
            </a:r>
            <a:r>
              <a:rPr lang="en-US" sz="1200" dirty="0"/>
              <a:t>from the dealer. Also, keep the final Buyers Guide that was posted in the vehicle, since it’s what determines the warranty you get.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5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9CBB-9CF8-4CCC-B09E-D7495A45A47D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1F4B-ED3B-4D40-9215-3557CE89806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B6B-BA27-4B0C-8FE3-0EC3F1D4A7DC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1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39" y="438151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959A-87DB-4C59-9116-405D4CF76639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>
            <a:lvl1pPr>
              <a:defRPr sz="580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22960" indent="-274320">
              <a:buFont typeface="Courier New" panose="02070309020205020404" pitchFamily="49" charset="0"/>
              <a:buChar char="o"/>
              <a:defRPr/>
            </a:lvl2pPr>
            <a:lvl3pPr marL="1371600" indent="-274320">
              <a:buFont typeface="Wingdings" panose="05000000000000000000" pitchFamily="2" charset="2"/>
              <a:buChar char="§"/>
              <a:defRPr/>
            </a:lvl3pPr>
            <a:lvl4pPr marL="1920240" indent="-274320">
              <a:buFont typeface="Courier New" panose="02070309020205020404" pitchFamily="49" charset="0"/>
              <a:buChar char="o"/>
              <a:defRPr/>
            </a:lvl4pPr>
            <a:lvl5pPr marL="2468880" indent="-27432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29A-F51E-457D-B064-99111D8247B7}" type="datetime1">
              <a:rPr lang="en-US" smtClean="0"/>
              <a:t>11/3/16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2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2" y="5507358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C505-59C0-4CD0-AD5F-E39686372F41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A1F8-15CD-4B1D-A598-526E139936C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438151"/>
            <a:ext cx="12618720" cy="159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4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4" y="3006092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5D9-4BA4-43A0-8B1B-C1B1F895478A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A76-4A07-4CC1-A66E-FF1C6A40646C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2F95-FD40-4D2B-B25B-EBFFC5F19D0B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018A-707B-4F19-8EBC-41DA40FBB8A1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3" y="438151"/>
            <a:ext cx="12618720" cy="1590675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3" y="2190751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5977" y="7803469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774" y="7787542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593" y="3657604"/>
            <a:ext cx="5949387" cy="937550"/>
          </a:xfrm>
        </p:spPr>
        <p:txBody>
          <a:bodyPr>
            <a:normAutofit/>
          </a:bodyPr>
          <a:lstStyle/>
          <a:p>
            <a:pPr algn="l"/>
            <a:endParaRPr lang="en-US" sz="5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99592" y="4606729"/>
            <a:ext cx="5937813" cy="1135476"/>
          </a:xfrm>
        </p:spPr>
        <p:txBody>
          <a:bodyPr>
            <a:normAutofit/>
          </a:bodyPr>
          <a:lstStyle/>
          <a:p>
            <a:pPr algn="l"/>
            <a:endParaRPr lang="en-US" sz="3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Why This Matters</a:t>
            </a:r>
            <a:endParaRPr lang="en-US" sz="58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that, on average, military families have higher amounts of debt and fewer assets than civilians</a:t>
            </a:r>
          </a:p>
          <a:p>
            <a:r>
              <a:rPr lang="en-US" dirty="0" smtClean="0"/>
              <a:t>Challenges of military life</a:t>
            </a:r>
            <a:r>
              <a:rPr lang="en-US" dirty="0"/>
              <a:t> </a:t>
            </a:r>
            <a:r>
              <a:rPr lang="en-US" dirty="0" smtClean="0"/>
              <a:t>can affect servicemembers’ finances: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Frequent transition and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Many servicemembers have little financial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Decisions have long-term effects</a:t>
            </a:r>
          </a:p>
          <a:p>
            <a:r>
              <a:rPr lang="en-US" dirty="0" smtClean="0"/>
              <a:t>Getting the know-how is key to making smart financial decisions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Used Car Buyers Guide and Warranties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Save you money and headaches</a:t>
            </a:r>
          </a:p>
          <a:p>
            <a:r>
              <a:rPr lang="en-US" dirty="0" smtClean="0"/>
              <a:t>Buyers Guide tells you if the car:</a:t>
            </a:r>
          </a:p>
          <a:p>
            <a:pPr lvl="1"/>
            <a:r>
              <a:rPr lang="en-US" dirty="0" smtClean="0"/>
              <a:t>Is sold “as-is”</a:t>
            </a:r>
          </a:p>
          <a:p>
            <a:pPr lvl="1"/>
            <a:r>
              <a:rPr lang="en-US" dirty="0" smtClean="0"/>
              <a:t>Is sold with an implied warranty</a:t>
            </a:r>
          </a:p>
          <a:p>
            <a:pPr lvl="1"/>
            <a:r>
              <a:rPr lang="en-US" dirty="0" smtClean="0"/>
              <a:t>Has a warranty and if it’s full or partial</a:t>
            </a:r>
          </a:p>
          <a:p>
            <a:pPr lvl="1"/>
            <a:r>
              <a:rPr lang="en-US" dirty="0" smtClean="0"/>
              <a:t>Is under the manufacturer’s warranty</a:t>
            </a:r>
          </a:p>
          <a:p>
            <a:pPr lvl="1"/>
            <a:r>
              <a:rPr lang="en-US" dirty="0" smtClean="0"/>
              <a:t>Has a service contract available</a:t>
            </a:r>
          </a:p>
          <a:p>
            <a:r>
              <a:rPr lang="en-US" dirty="0" smtClean="0"/>
              <a:t>Compare and negotiate</a:t>
            </a:r>
          </a:p>
          <a:p>
            <a:r>
              <a:rPr lang="en-US" dirty="0" smtClean="0"/>
              <a:t>Ask for and keep documents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 con">
      <a:dk1>
        <a:srgbClr val="1F3864"/>
      </a:dk1>
      <a:lt1>
        <a:srgbClr val="F2F2F2"/>
      </a:lt1>
      <a:dk2>
        <a:srgbClr val="1F3864"/>
      </a:dk2>
      <a:lt2>
        <a:srgbClr val="1F3864"/>
      </a:lt2>
      <a:accent1>
        <a:srgbClr val="5B9BD5"/>
      </a:accent1>
      <a:accent2>
        <a:srgbClr val="9CC3E5"/>
      </a:accent2>
      <a:accent3>
        <a:srgbClr val="AEABAB"/>
      </a:accent3>
      <a:accent4>
        <a:srgbClr val="8496B0"/>
      </a:accent4>
      <a:accent5>
        <a:srgbClr val="4472C4"/>
      </a:accent5>
      <a:accent6>
        <a:srgbClr val="48A1FA"/>
      </a:accent6>
      <a:hlink>
        <a:srgbClr val="7F7F7F"/>
      </a:hlink>
      <a:folHlink>
        <a:srgbClr val="595959"/>
      </a:folHlink>
    </a:clrScheme>
    <a:fontScheme name="MilCon">
      <a:majorFont>
        <a:latin typeface="Proxima Nova Rg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8963</TotalTime>
  <Words>658</Words>
  <Application>Microsoft Macintosh PowerPoint</Application>
  <PresentationFormat>Custom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Proxima Nova Rg</vt:lpstr>
      <vt:lpstr>Times New Roman</vt:lpstr>
      <vt:lpstr>Utsaah</vt:lpstr>
      <vt:lpstr>Wingdings</vt:lpstr>
      <vt:lpstr>Office Theme</vt:lpstr>
      <vt:lpstr>PowerPoint Presentation</vt:lpstr>
      <vt:lpstr>Why This Matters</vt:lpstr>
      <vt:lpstr>PowerPoint Presentation</vt:lpstr>
      <vt:lpstr>Used Car Buyers Guide and Warranties</vt:lpstr>
      <vt:lpstr>PowerPoint Presentation</vt:lpstr>
    </vt:vector>
  </TitlesOfParts>
  <Company>FleishmanHillard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Money Matters</dc:title>
  <dc:creator>Dreisch Miller, Lisa</dc:creator>
  <cp:lastModifiedBy>Microsoft Office User</cp:lastModifiedBy>
  <cp:revision>315</cp:revision>
  <cp:lastPrinted>2016-11-03T20:10:29Z</cp:lastPrinted>
  <dcterms:created xsi:type="dcterms:W3CDTF">2016-09-10T21:13:10Z</dcterms:created>
  <dcterms:modified xsi:type="dcterms:W3CDTF">2016-11-04T02:33:35Z</dcterms:modified>
</cp:coreProperties>
</file>