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64" r:id="rId3"/>
    <p:sldId id="265" r:id="rId4"/>
    <p:sldId id="276" r:id="rId5"/>
    <p:sldId id="309" r:id="rId6"/>
  </p:sldIdLst>
  <p:sldSz cx="14630400" cy="8229600"/>
  <p:notesSz cx="7315200" cy="96012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isch Miller, Lisa" initials="DML" lastIdx="4" clrIdx="0">
    <p:extLst/>
  </p:cmAuthor>
  <p:cmAuthor id="2" name="Kando-Pineda, Carol A." initials="KC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4835" autoAdjust="0"/>
  </p:normalViewPr>
  <p:slideViewPr>
    <p:cSldViewPr snapToGrid="0">
      <p:cViewPr>
        <p:scale>
          <a:sx n="66" d="100"/>
          <a:sy n="66" d="100"/>
        </p:scale>
        <p:origin x="1488" y="264"/>
      </p:cViewPr>
      <p:guideLst>
        <p:guide orient="horz" pos="2592"/>
        <p:guide pos="4608"/>
      </p:guideLst>
    </p:cSldViewPr>
  </p:slideViewPr>
  <p:outlineViewPr>
    <p:cViewPr>
      <p:scale>
        <a:sx n="33" d="100"/>
        <a:sy n="33" d="100"/>
      </p:scale>
      <p:origin x="0" y="14539"/>
    </p:cViewPr>
  </p:outlineViewPr>
  <p:notesTextViewPr>
    <p:cViewPr>
      <p:scale>
        <a:sx n="1" d="1"/>
        <a:sy n="1" d="1"/>
      </p:scale>
      <p:origin x="0" y="0"/>
    </p:cViewPr>
  </p:notesTextViewPr>
  <p:sorterViewPr>
    <p:cViewPr>
      <p:scale>
        <a:sx n="100" d="100"/>
        <a:sy n="100" d="100"/>
      </p:scale>
      <p:origin x="0" y="10445"/>
    </p:cViewPr>
  </p:sorterViewPr>
  <p:notesViewPr>
    <p:cSldViewPr snapToGrid="0">
      <p:cViewPr>
        <p:scale>
          <a:sx n="90" d="100"/>
          <a:sy n="90" d="100"/>
        </p:scale>
        <p:origin x="-2904" y="35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commentAuthors" Target="commentAuthors.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B317E37-106F-4259-88A5-A8C3A6918A42}" type="datetimeFigureOut">
              <a:rPr lang="en-US" smtClean="0"/>
              <a:t>11/3/16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E2413CD4-BF4A-4169-A880-42988B66DA4B}" type="slidenum">
              <a:rPr lang="en-US" smtClean="0"/>
              <a:t>‹#›</a:t>
            </a:fld>
            <a:endParaRPr lang="en-US"/>
          </a:p>
        </p:txBody>
      </p:sp>
    </p:spTree>
    <p:extLst>
      <p:ext uri="{BB962C8B-B14F-4D97-AF65-F5344CB8AC3E}">
        <p14:creationId xmlns:p14="http://schemas.microsoft.com/office/powerpoint/2010/main" val="197172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B32B66B-B60B-4A58-A80B-7A656F85925A}" type="datetimeFigureOut">
              <a:rPr lang="en-US" smtClean="0"/>
              <a:t>11/3/16</a:t>
            </a:fld>
            <a:endParaRPr lang="en-US"/>
          </a:p>
        </p:txBody>
      </p:sp>
      <p:sp>
        <p:nvSpPr>
          <p:cNvPr id="5" name="Notes Placeholder 4"/>
          <p:cNvSpPr>
            <a:spLocks noGrp="1"/>
          </p:cNvSpPr>
          <p:nvPr>
            <p:ph type="body" sz="quarter" idx="3"/>
          </p:nvPr>
        </p:nvSpPr>
        <p:spPr>
          <a:xfrm>
            <a:off x="731520" y="1713876"/>
            <a:ext cx="5852160" cy="6687174"/>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27FBC3B-B2A2-491A-87DE-759D0CB4D4F8}" type="slidenum">
              <a:rPr lang="en-US" smtClean="0"/>
              <a:t>‹#›</a:t>
            </a:fld>
            <a:endParaRPr lang="en-US"/>
          </a:p>
        </p:txBody>
      </p:sp>
    </p:spTree>
    <p:extLst>
      <p:ext uri="{BB962C8B-B14F-4D97-AF65-F5344CB8AC3E}">
        <p14:creationId xmlns:p14="http://schemas.microsoft.com/office/powerpoint/2010/main" val="2943277847"/>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FBC3B-B2A2-491A-87DE-759D0CB4D4F8}" type="slidenum">
              <a:rPr lang="en-US" smtClean="0"/>
              <a:t>1</a:t>
            </a:fld>
            <a:endParaRPr lang="en-US"/>
          </a:p>
        </p:txBody>
      </p:sp>
    </p:spTree>
    <p:extLst>
      <p:ext uri="{BB962C8B-B14F-4D97-AF65-F5344CB8AC3E}">
        <p14:creationId xmlns:p14="http://schemas.microsoft.com/office/powerpoint/2010/main" val="267300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dirty="0"/>
              <a:t>[Presenter: Use this slide to set up the rest of your presentation, following it with slides that focus on the specific topics you want to cover.]</a:t>
            </a:r>
          </a:p>
          <a:p>
            <a:pPr>
              <a:spcBef>
                <a:spcPct val="0"/>
              </a:spcBef>
            </a:pPr>
            <a:endParaRPr lang="en-US" altLang="en-US" sz="1200" dirty="0"/>
          </a:p>
          <a:p>
            <a:pPr>
              <a:spcBef>
                <a:spcPct val="0"/>
              </a:spcBef>
            </a:pPr>
            <a:r>
              <a:rPr lang="en-US" altLang="en-US" sz="1200" b="1" i="1" dirty="0"/>
              <a:t>Suggested Script:</a:t>
            </a:r>
          </a:p>
          <a:p>
            <a:pPr>
              <a:spcBef>
                <a:spcPct val="0"/>
              </a:spcBef>
            </a:pPr>
            <a:r>
              <a:rPr lang="en-US" altLang="en-US" sz="1200" dirty="0"/>
              <a:t>Today I’d like to talk about </a:t>
            </a:r>
            <a:r>
              <a:rPr lang="en-US" altLang="en-US" sz="1200" b="1" dirty="0"/>
              <a:t>financial readiness </a:t>
            </a:r>
            <a:r>
              <a:rPr lang="en-US" altLang="en-US" sz="1200" dirty="0"/>
              <a:t>– why it’s important and what you need to know to achieve it. </a:t>
            </a:r>
          </a:p>
          <a:p>
            <a:pPr>
              <a:spcBef>
                <a:spcPct val="0"/>
              </a:spcBef>
            </a:pPr>
            <a:endParaRPr lang="en-US" altLang="en-US" sz="1200" dirty="0"/>
          </a:p>
          <a:p>
            <a:pPr>
              <a:spcBef>
                <a:spcPct val="0"/>
              </a:spcBef>
            </a:pPr>
            <a:r>
              <a:rPr lang="en-US" altLang="en-US" sz="1200" dirty="0"/>
              <a:t>According to the National Foundation for Credit Counseling, active members of the military, veterans and their families have </a:t>
            </a:r>
            <a:r>
              <a:rPr lang="en-US" altLang="en-US" sz="1200" b="1" dirty="0"/>
              <a:t>higher amounts of credit card debt </a:t>
            </a:r>
            <a:r>
              <a:rPr lang="en-US" altLang="en-US" sz="1200" dirty="0"/>
              <a:t>and </a:t>
            </a:r>
            <a:r>
              <a:rPr lang="en-US" altLang="en-US" sz="1200" b="1" dirty="0"/>
              <a:t>fewer assets </a:t>
            </a:r>
            <a:r>
              <a:rPr lang="en-US" altLang="en-US" sz="1200" dirty="0"/>
              <a:t>than civilians. This means that military families are less equipped than their civilian counterparts to have the money they need for a secure future.</a:t>
            </a:r>
          </a:p>
          <a:p>
            <a:pPr>
              <a:spcBef>
                <a:spcPct val="0"/>
              </a:spcBef>
            </a:pPr>
            <a:endParaRPr lang="en-US" altLang="en-US" sz="1200" dirty="0"/>
          </a:p>
          <a:p>
            <a:pPr>
              <a:spcBef>
                <a:spcPct val="0"/>
              </a:spcBef>
            </a:pPr>
            <a:r>
              <a:rPr lang="en-US" altLang="en-US" sz="1200" dirty="0"/>
              <a:t>This is caused by many factors. As you know, military life is full of </a:t>
            </a:r>
            <a:r>
              <a:rPr lang="en-US" altLang="en-US" sz="1200" b="1" dirty="0"/>
              <a:t>events and transitions</a:t>
            </a:r>
            <a:r>
              <a:rPr lang="en-US" altLang="en-US" sz="1200" dirty="0"/>
              <a:t>, and each of these events brings the need to make important financial decisions. Unfortunately, many servicemembers – especially those without much financial experience – </a:t>
            </a:r>
            <a:r>
              <a:rPr lang="en-US" altLang="en-US" sz="1200" b="1" dirty="0"/>
              <a:t>lack the information they need</a:t>
            </a:r>
            <a:r>
              <a:rPr lang="en-US" altLang="en-US" sz="1200" dirty="0"/>
              <a:t> to make the right choices. This is particularly scary because many of these decisions can have </a:t>
            </a:r>
            <a:r>
              <a:rPr lang="en-US" altLang="en-US" sz="1200" b="1" dirty="0"/>
              <a:t>long-term effects </a:t>
            </a:r>
            <a:r>
              <a:rPr lang="en-US" altLang="en-US" sz="1200" dirty="0"/>
              <a:t>on a servicemember’s security clearance, mission readiness and family life.</a:t>
            </a:r>
          </a:p>
          <a:p>
            <a:pPr>
              <a:spcBef>
                <a:spcPct val="0"/>
              </a:spcBef>
            </a:pPr>
            <a:endParaRPr lang="en-US" altLang="en-US" sz="1200" dirty="0"/>
          </a:p>
          <a:p>
            <a:pPr>
              <a:spcBef>
                <a:spcPct val="0"/>
              </a:spcBef>
            </a:pPr>
            <a:r>
              <a:rPr lang="en-US" altLang="en-US" sz="1200" b="1" dirty="0"/>
              <a:t>Understanding your finances is your first line of defense</a:t>
            </a:r>
            <a:r>
              <a:rPr lang="en-US" altLang="en-US" sz="1200" dirty="0"/>
              <a:t>. That’s why I’m here today – to help provide you with practical tips and information that will help you feel prepared to make these critical decisions.</a:t>
            </a:r>
          </a:p>
        </p:txBody>
      </p:sp>
      <p:sp>
        <p:nvSpPr>
          <p:cNvPr id="4" name="Slide Number Placeholder 3"/>
          <p:cNvSpPr>
            <a:spLocks noGrp="1"/>
          </p:cNvSpPr>
          <p:nvPr>
            <p:ph type="sldNum" sz="quarter" idx="10"/>
          </p:nvPr>
        </p:nvSpPr>
        <p:spPr/>
        <p:txBody>
          <a:bodyPr/>
          <a:lstStyle/>
          <a:p>
            <a:fld id="{527FBC3B-B2A2-491A-87DE-759D0CB4D4F8}" type="slidenum">
              <a:rPr lang="en-US" smtClean="0"/>
              <a:t>2</a:t>
            </a:fld>
            <a:endParaRPr lang="en-US"/>
          </a:p>
        </p:txBody>
      </p:sp>
    </p:spTree>
    <p:extLst>
      <p:ext uri="{BB962C8B-B14F-4D97-AF65-F5344CB8AC3E}">
        <p14:creationId xmlns:p14="http://schemas.microsoft.com/office/powerpoint/2010/main" val="423016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16941"/>
          </a:xfrm>
        </p:spPr>
        <p:txBody>
          <a:bodyPr/>
          <a:lstStyle/>
          <a:p>
            <a:pPr>
              <a:spcBef>
                <a:spcPct val="0"/>
              </a:spcBef>
            </a:pPr>
            <a:r>
              <a:rPr lang="en-US" altLang="en-US" sz="1200" b="1" i="1" dirty="0"/>
              <a:t>Suggested Script:</a:t>
            </a:r>
          </a:p>
          <a:p>
            <a:pPr>
              <a:spcBef>
                <a:spcPct val="0"/>
              </a:spcBef>
            </a:pPr>
            <a:r>
              <a:rPr lang="en-US" altLang="en-US" sz="1200" dirty="0"/>
              <a:t>Spending money is a fact of life. But i</a:t>
            </a:r>
            <a:r>
              <a:rPr lang="en-US" sz="1200" dirty="0"/>
              <a:t>t’s best to do this in a way that is carefully researched and planned out. When you know where your money is going, you have the power. </a:t>
            </a:r>
          </a:p>
          <a:p>
            <a:endParaRPr lang="en-US" sz="1200" dirty="0"/>
          </a:p>
          <a:p>
            <a:r>
              <a:rPr lang="en-US" sz="1200" dirty="0"/>
              <a:t>Today, we will learn about </a:t>
            </a:r>
            <a:r>
              <a:rPr lang="en-US" sz="1200" b="1" dirty="0"/>
              <a:t>[PRESENTER: CUSTOMIZE TO SUIT THE TOPICS YOU WILL COVER] </a:t>
            </a:r>
            <a:r>
              <a:rPr lang="en-US" sz="1200" dirty="0"/>
              <a:t>people who are available to help you plan your spending, how to create and manage a budget and how to shop smart for purchases ranging from small to large.</a:t>
            </a:r>
            <a:endParaRPr lang="en-US" sz="1200" b="1" dirty="0"/>
          </a:p>
        </p:txBody>
      </p:sp>
      <p:sp>
        <p:nvSpPr>
          <p:cNvPr id="4" name="Slide Number Placeholder 3"/>
          <p:cNvSpPr>
            <a:spLocks noGrp="1"/>
          </p:cNvSpPr>
          <p:nvPr>
            <p:ph type="sldNum" sz="quarter" idx="10"/>
          </p:nvPr>
        </p:nvSpPr>
        <p:spPr/>
        <p:txBody>
          <a:bodyPr/>
          <a:lstStyle/>
          <a:p>
            <a:fld id="{527FBC3B-B2A2-491A-87DE-759D0CB4D4F8}" type="slidenum">
              <a:rPr lang="en-US" smtClean="0"/>
              <a:t>3</a:t>
            </a:fld>
            <a:endParaRPr lang="en-US"/>
          </a:p>
        </p:txBody>
      </p:sp>
    </p:spTree>
    <p:extLst>
      <p:ext uri="{BB962C8B-B14F-4D97-AF65-F5344CB8AC3E}">
        <p14:creationId xmlns:p14="http://schemas.microsoft.com/office/powerpoint/2010/main" val="216168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sz="1200" dirty="0"/>
              <a:t>Used cars can be great deals, but it’s critical that you </a:t>
            </a:r>
            <a:r>
              <a:rPr lang="en-US" sz="1200" b="1" dirty="0"/>
              <a:t>do your research </a:t>
            </a:r>
            <a:r>
              <a:rPr lang="en-US" sz="1200" dirty="0"/>
              <a:t>before buying.</a:t>
            </a:r>
          </a:p>
          <a:p>
            <a:pPr>
              <a:spcBef>
                <a:spcPct val="0"/>
              </a:spcBef>
            </a:pPr>
            <a:endParaRPr lang="en-US" sz="1200" dirty="0"/>
          </a:p>
          <a:p>
            <a:pPr defTabSz="966529">
              <a:spcBef>
                <a:spcPct val="0"/>
              </a:spcBef>
              <a:defRPr/>
            </a:pPr>
            <a:r>
              <a:rPr lang="en-US" sz="1200" dirty="0"/>
              <a:t>Begin by </a:t>
            </a:r>
            <a:r>
              <a:rPr lang="en-US" sz="1200" b="1" dirty="0"/>
              <a:t>finding a car that </a:t>
            </a:r>
            <a:r>
              <a:rPr lang="en-US" sz="1200" dirty="0"/>
              <a:t>you like. First, look at the total cost of the car, including fuel and insurance, as well as the down payment and monthly payments, to determine your price range. Then consider how you will pay and, if financing, research your options. Then, use a website like Kelley Blue Book, Edmunds or the National Automobile Dealers Association’s Guides to shop around for a car in your price range.</a:t>
            </a:r>
          </a:p>
          <a:p>
            <a:pPr defTabSz="966529">
              <a:spcBef>
                <a:spcPct val="0"/>
              </a:spcBef>
              <a:defRPr/>
            </a:pPr>
            <a:endParaRPr lang="en-US" sz="1200" dirty="0"/>
          </a:p>
          <a:p>
            <a:pPr defTabSz="966529">
              <a:spcBef>
                <a:spcPct val="0"/>
              </a:spcBef>
              <a:defRPr/>
            </a:pPr>
            <a:r>
              <a:rPr lang="en-US" sz="1200" dirty="0"/>
              <a:t>Once you’ve found a car that you like, </a:t>
            </a:r>
            <a:r>
              <a:rPr lang="en-US" sz="1200" b="1" dirty="0"/>
              <a:t>check it out before you buy</a:t>
            </a:r>
            <a:r>
              <a:rPr lang="en-US" sz="1200" dirty="0"/>
              <a:t>. Test drive the car in a variety of different conditions, including on the highway and in stop-and-go traffic. Ask for the car’s maintenance records and determine whether the car is still under warranty or a service contract. Hire a mechanic you trust to look over the car and give it a full inspection. And research the car’s history at vehiclehistory.gov, as well as any recalls at safercar.gov and whether it was flood damaged or declared as salvage at nicb.org.</a:t>
            </a:r>
          </a:p>
          <a:p>
            <a:pPr defTabSz="966529">
              <a:spcBef>
                <a:spcPct val="0"/>
              </a:spcBef>
              <a:defRPr/>
            </a:pPr>
            <a:endParaRPr lang="en-US" sz="1200" dirty="0"/>
          </a:p>
          <a:p>
            <a:pPr defTabSz="966529">
              <a:spcBef>
                <a:spcPct val="0"/>
              </a:spcBef>
              <a:defRPr/>
            </a:pPr>
            <a:r>
              <a:rPr lang="en-US" sz="1200" dirty="0"/>
              <a:t>Remember, you always can walk away.  But if all looks good, </a:t>
            </a:r>
            <a:r>
              <a:rPr lang="en-US" sz="1200" b="1" dirty="0"/>
              <a:t>move forward with buying your car </a:t>
            </a:r>
            <a:r>
              <a:rPr lang="en-US" sz="1200" dirty="0"/>
              <a:t>and enjoy your new purchase.</a:t>
            </a:r>
          </a:p>
        </p:txBody>
      </p:sp>
      <p:sp>
        <p:nvSpPr>
          <p:cNvPr id="4" name="Slide Number Placeholder 3"/>
          <p:cNvSpPr>
            <a:spLocks noGrp="1"/>
          </p:cNvSpPr>
          <p:nvPr>
            <p:ph type="sldNum" sz="quarter" idx="10"/>
          </p:nvPr>
        </p:nvSpPr>
        <p:spPr/>
        <p:txBody>
          <a:bodyPr/>
          <a:lstStyle/>
          <a:p>
            <a:fld id="{527FBC3B-B2A2-491A-87DE-759D0CB4D4F8}" type="slidenum">
              <a:rPr lang="en-US" smtClean="0"/>
              <a:t>4</a:t>
            </a:fld>
            <a:endParaRPr lang="en-US"/>
          </a:p>
        </p:txBody>
      </p:sp>
    </p:spTree>
    <p:extLst>
      <p:ext uri="{BB962C8B-B14F-4D97-AF65-F5344CB8AC3E}">
        <p14:creationId xmlns:p14="http://schemas.microsoft.com/office/powerpoint/2010/main" val="14014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FBC3B-B2A2-491A-87DE-759D0CB4D4F8}" type="slidenum">
              <a:rPr lang="en-US" smtClean="0"/>
              <a:t>5</a:t>
            </a:fld>
            <a:endParaRPr lang="en-US"/>
          </a:p>
        </p:txBody>
      </p:sp>
    </p:spTree>
    <p:extLst>
      <p:ext uri="{BB962C8B-B14F-4D97-AF65-F5344CB8AC3E}">
        <p14:creationId xmlns:p14="http://schemas.microsoft.com/office/powerpoint/2010/main" val="309040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5"/>
            <a:ext cx="10972800" cy="2865120"/>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828800" y="4322445"/>
            <a:ext cx="10972800" cy="1986915"/>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89CBB-9CF8-4CCC-B09E-D7495A45A47D}"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720463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6219826" y="1184911"/>
            <a:ext cx="7406642"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1F4B-ED3B-4D40-9215-3557CE89806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90805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13B6B-BA27-4B0C-8FE3-0EC3F1D4A7DC}"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361037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79" y="438151"/>
            <a:ext cx="3154680" cy="69742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5839" y="438151"/>
            <a:ext cx="9281160" cy="6974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1959A-87DB-4C59-9116-405D4CF76639}"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57190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403773-309E-4C26-A9A2-A8AE2C980ADC}" type="datetime1">
              <a:rPr lang="en-US" smtClean="0"/>
              <a:t>11/3/16</a:t>
            </a:fld>
            <a:endParaRPr lang="en-US" dirty="0"/>
          </a:p>
        </p:txBody>
      </p:sp>
      <p:sp>
        <p:nvSpPr>
          <p:cNvPr id="4" name="Slide Number Placeholder 3"/>
          <p:cNvSpPr>
            <a:spLocks noGrp="1"/>
          </p:cNvSpPr>
          <p:nvPr>
            <p:ph type="sldNum" sz="quarter" idx="11"/>
          </p:nvPr>
        </p:nvSpPr>
        <p:spPr/>
        <p:txBody>
          <a:body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105672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3" y="887882"/>
            <a:ext cx="12618720" cy="1590675"/>
          </a:xfrm>
        </p:spPr>
        <p:txBody>
          <a:bodyPr>
            <a:normAutofit/>
          </a:bodyPr>
          <a:lstStyle>
            <a:lvl1pPr>
              <a:defRPr sz="5800">
                <a:solidFill>
                  <a:schemeClr val="bg1"/>
                </a:solidFill>
                <a:latin typeface="Utsaah" panose="020B0604020202020204" pitchFamily="34" charset="0"/>
                <a:cs typeface="Utsaah"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822960" indent="-274320">
              <a:buFont typeface="Courier New" panose="02070309020205020404" pitchFamily="49" charset="0"/>
              <a:buChar char="o"/>
              <a:defRPr/>
            </a:lvl2pPr>
            <a:lvl3pPr marL="1371600" indent="-274320">
              <a:buFont typeface="Wingdings" panose="05000000000000000000" pitchFamily="2" charset="2"/>
              <a:buChar char="§"/>
              <a:defRPr/>
            </a:lvl3pPr>
            <a:lvl4pPr marL="1920240" indent="-274320">
              <a:buFont typeface="Courier New" panose="02070309020205020404" pitchFamily="49" charset="0"/>
              <a:buChar char="o"/>
              <a:defRPr/>
            </a:lvl4pPr>
            <a:lvl5pPr marL="2468880" indent="-274320">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C2A9329A-F51E-457D-B064-99111D8247B7}" type="datetime1">
              <a:rPr lang="en-US" smtClean="0"/>
              <a:t>11/3/16</a:t>
            </a:fld>
            <a:endParaRPr lang="en-US"/>
          </a:p>
        </p:txBody>
      </p:sp>
      <p:sp>
        <p:nvSpPr>
          <p:cNvPr id="9" name="Footer Placeholder 8"/>
          <p:cNvSpPr>
            <a:spLocks noGrp="1"/>
          </p:cNvSpPr>
          <p:nvPr>
            <p:ph type="ftr" sz="quarter" idx="11"/>
          </p:nvPr>
        </p:nvSpPr>
        <p:spPr>
          <a:xfrm>
            <a:off x="4846323" y="7627623"/>
            <a:ext cx="4937760" cy="438150"/>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8083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2" y="2051687"/>
            <a:ext cx="12618720" cy="3423285"/>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98222" y="5507358"/>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C505-59C0-4CD0-AD5F-E39686372F41}"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dirty="0"/>
          </a:p>
        </p:txBody>
      </p:sp>
    </p:spTree>
    <p:extLst>
      <p:ext uri="{BB962C8B-B14F-4D97-AF65-F5344CB8AC3E}">
        <p14:creationId xmlns:p14="http://schemas.microsoft.com/office/powerpoint/2010/main" val="2880479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58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066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EA1F8-15CD-4B1D-A598-526E139936C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3866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7" y="438151"/>
            <a:ext cx="12618720" cy="15906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07747" y="2017395"/>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007747" y="3006092"/>
            <a:ext cx="6189344"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06644" y="2017395"/>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7406644" y="3006092"/>
            <a:ext cx="6219826"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A35D9-4BA4-43A0-8B1B-C1B1F895478A}" type="datetime1">
              <a:rPr lang="en-US" smtClean="0"/>
              <a:t>11/3/16</a:t>
            </a:fld>
            <a:endParaRPr lang="en-US"/>
          </a:p>
        </p:txBody>
      </p:sp>
      <p:sp>
        <p:nvSpPr>
          <p:cNvPr id="8" name="Footer Placeholder 7"/>
          <p:cNvSpPr>
            <a:spLocks noGrp="1"/>
          </p:cNvSpPr>
          <p:nvPr>
            <p:ph type="ftr" sz="quarter" idx="11"/>
          </p:nvPr>
        </p:nvSpPr>
        <p:spPr>
          <a:xfrm>
            <a:off x="4846323" y="7627623"/>
            <a:ext cx="4937760" cy="43815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16256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7FA76-4A07-4CC1-A66E-FF1C6A40646C}" type="datetime1">
              <a:rPr lang="en-US" smtClean="0"/>
              <a:t>11/3/16</a:t>
            </a:fld>
            <a:endParaRPr lang="en-US"/>
          </a:p>
        </p:txBody>
      </p:sp>
      <p:sp>
        <p:nvSpPr>
          <p:cNvPr id="4" name="Footer Placeholder 3"/>
          <p:cNvSpPr>
            <a:spLocks noGrp="1"/>
          </p:cNvSpPr>
          <p:nvPr>
            <p:ph type="ftr" sz="quarter" idx="11"/>
          </p:nvPr>
        </p:nvSpPr>
        <p:spPr>
          <a:xfrm>
            <a:off x="4846323" y="7627623"/>
            <a:ext cx="4937760" cy="43815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07032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12F95-FD40-4D2B-B25B-EBFFC5F19D0B}" type="datetime1">
              <a:rPr lang="en-US" smtClean="0"/>
              <a:t>11/3/16</a:t>
            </a:fld>
            <a:endParaRPr lang="en-US"/>
          </a:p>
        </p:txBody>
      </p:sp>
      <p:sp>
        <p:nvSpPr>
          <p:cNvPr id="3" name="Footer Placeholder 2"/>
          <p:cNvSpPr>
            <a:spLocks noGrp="1"/>
          </p:cNvSpPr>
          <p:nvPr>
            <p:ph type="ftr" sz="quarter" idx="11"/>
          </p:nvPr>
        </p:nvSpPr>
        <p:spPr>
          <a:xfrm>
            <a:off x="4846323" y="7627623"/>
            <a:ext cx="4937760" cy="43815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4962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6219826" y="1184911"/>
            <a:ext cx="7406642"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7018A-707B-4F19-8EBC-41DA40FBB8A1}"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275030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3" y="438151"/>
            <a:ext cx="12618720" cy="1590675"/>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3" y="2190751"/>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605977" y="7803469"/>
            <a:ext cx="329184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fld id="{49403773-309E-4C26-A9A2-A8AE2C980ADC}" type="datetime1">
              <a:rPr lang="en-US" smtClean="0"/>
              <a:t>11/3/16</a:t>
            </a:fld>
            <a:endParaRPr lang="en-US" dirty="0"/>
          </a:p>
        </p:txBody>
      </p:sp>
      <p:sp>
        <p:nvSpPr>
          <p:cNvPr id="6" name="Slide Number Placeholder 5"/>
          <p:cNvSpPr>
            <a:spLocks noGrp="1"/>
          </p:cNvSpPr>
          <p:nvPr>
            <p:ph type="sldNum" sz="quarter" idx="4"/>
          </p:nvPr>
        </p:nvSpPr>
        <p:spPr>
          <a:xfrm>
            <a:off x="991774" y="7787542"/>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30074668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9593" y="3657604"/>
            <a:ext cx="5949387" cy="937550"/>
          </a:xfrm>
        </p:spPr>
        <p:txBody>
          <a:bodyPr>
            <a:normAutofit/>
          </a:bodyPr>
          <a:lstStyle/>
          <a:p>
            <a:pPr algn="l"/>
            <a:endParaRPr lang="en-US" sz="5500" dirty="0"/>
          </a:p>
        </p:txBody>
      </p:sp>
      <p:sp>
        <p:nvSpPr>
          <p:cNvPr id="7" name="Subtitle 6"/>
          <p:cNvSpPr>
            <a:spLocks noGrp="1"/>
          </p:cNvSpPr>
          <p:nvPr>
            <p:ph type="subTitle" idx="1"/>
          </p:nvPr>
        </p:nvSpPr>
        <p:spPr>
          <a:xfrm>
            <a:off x="1099592" y="4606729"/>
            <a:ext cx="5937813" cy="1135476"/>
          </a:xfrm>
        </p:spPr>
        <p:txBody>
          <a:bodyPr>
            <a:normAutofit/>
          </a:bodyPr>
          <a:lstStyle/>
          <a:p>
            <a:pPr algn="l"/>
            <a:endParaRPr lang="en-US" sz="3500" dirty="0"/>
          </a:p>
        </p:txBody>
      </p:sp>
      <p:sp>
        <p:nvSpPr>
          <p:cNvPr id="8" name="Slide Number Placeholder 7"/>
          <p:cNvSpPr>
            <a:spLocks noGrp="1"/>
          </p:cNvSpPr>
          <p:nvPr>
            <p:ph type="sldNum" sz="quarter" idx="12"/>
          </p:nvPr>
        </p:nvSpPr>
        <p:spPr/>
        <p:txBody>
          <a:bodyPr/>
          <a:lstStyle/>
          <a:p>
            <a:fld id="{FFAED105-09F8-4DF7-B4A2-FB01EA696A09}" type="slidenum">
              <a:rPr lang="en-US" smtClean="0"/>
              <a:t>1</a:t>
            </a:fld>
            <a:endParaRPr lang="en-US"/>
          </a:p>
        </p:txBody>
      </p:sp>
    </p:spTree>
    <p:extLst>
      <p:ext uri="{BB962C8B-B14F-4D97-AF65-F5344CB8AC3E}">
        <p14:creationId xmlns:p14="http://schemas.microsoft.com/office/powerpoint/2010/main" val="23780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05843" y="887882"/>
            <a:ext cx="12618720" cy="1590675"/>
          </a:xfrm>
        </p:spPr>
        <p:txBody>
          <a:bodyPr>
            <a:normAutofit/>
          </a:bodyPr>
          <a:lstStyle/>
          <a:p>
            <a:r>
              <a:rPr lang="en-US" sz="5800" dirty="0" smtClean="0">
                <a:solidFill>
                  <a:schemeClr val="bg1"/>
                </a:solidFill>
                <a:latin typeface="Utsaah" panose="020B0604020202020204" pitchFamily="34" charset="0"/>
                <a:cs typeface="Utsaah" panose="020B0604020202020204" pitchFamily="34" charset="0"/>
              </a:rPr>
              <a:t>Why This Matters</a:t>
            </a:r>
            <a:endParaRPr lang="en-US" sz="5800" dirty="0">
              <a:solidFill>
                <a:schemeClr val="bg1"/>
              </a:solidFill>
              <a:latin typeface="Utsaah" panose="020B0604020202020204" pitchFamily="34" charset="0"/>
              <a:cs typeface="Utsaah" panose="020B0604020202020204" pitchFamily="34" charset="0"/>
            </a:endParaRPr>
          </a:p>
        </p:txBody>
      </p:sp>
      <p:sp>
        <p:nvSpPr>
          <p:cNvPr id="5" name="Content Placeholder 4"/>
          <p:cNvSpPr>
            <a:spLocks noGrp="1"/>
          </p:cNvSpPr>
          <p:nvPr>
            <p:ph idx="1"/>
          </p:nvPr>
        </p:nvSpPr>
        <p:spPr/>
        <p:txBody>
          <a:bodyPr>
            <a:normAutofit/>
          </a:bodyPr>
          <a:lstStyle/>
          <a:p>
            <a:r>
              <a:rPr lang="en-US" dirty="0" smtClean="0"/>
              <a:t>Studies show that, on average, military families have higher amounts of debt and fewer assets than civilians</a:t>
            </a:r>
          </a:p>
          <a:p>
            <a:r>
              <a:rPr lang="en-US" dirty="0" smtClean="0"/>
              <a:t>Challenges of military life</a:t>
            </a:r>
            <a:r>
              <a:rPr lang="en-US" dirty="0"/>
              <a:t> </a:t>
            </a:r>
            <a:r>
              <a:rPr lang="en-US" dirty="0" smtClean="0"/>
              <a:t>can affect servicemembers’ finances:</a:t>
            </a:r>
          </a:p>
          <a:p>
            <a:pPr lvl="1">
              <a:buFont typeface="Courier New" panose="02070309020205020404" pitchFamily="49" charset="0"/>
              <a:buChar char="o"/>
            </a:pPr>
            <a:r>
              <a:rPr lang="en-US" dirty="0" smtClean="0"/>
              <a:t>Frequent transition and changes</a:t>
            </a:r>
          </a:p>
          <a:p>
            <a:pPr lvl="1">
              <a:buFont typeface="Courier New" panose="02070309020205020404" pitchFamily="49" charset="0"/>
              <a:buChar char="o"/>
            </a:pPr>
            <a:r>
              <a:rPr lang="en-US" dirty="0" smtClean="0"/>
              <a:t>Many servicemembers have little financial experience</a:t>
            </a:r>
          </a:p>
          <a:p>
            <a:pPr lvl="1">
              <a:buFont typeface="Courier New" panose="02070309020205020404" pitchFamily="49" charset="0"/>
              <a:buChar char="o"/>
            </a:pPr>
            <a:r>
              <a:rPr lang="en-US" dirty="0" smtClean="0"/>
              <a:t>Decisions have long-term effects</a:t>
            </a:r>
          </a:p>
          <a:p>
            <a:r>
              <a:rPr lang="en-US" dirty="0" smtClean="0"/>
              <a:t>Getting the know-how is key to making smart financial decisions</a:t>
            </a:r>
          </a:p>
        </p:txBody>
      </p:sp>
      <p:sp>
        <p:nvSpPr>
          <p:cNvPr id="6" name="Slide Number Placeholder 5"/>
          <p:cNvSpPr>
            <a:spLocks noGrp="1"/>
          </p:cNvSpPr>
          <p:nvPr>
            <p:ph type="sldNum" sz="quarter" idx="12"/>
          </p:nvPr>
        </p:nvSpPr>
        <p:spPr/>
        <p:txBody>
          <a:bodyPr/>
          <a:lstStyle/>
          <a:p>
            <a:fld id="{FFAED105-09F8-4DF7-B4A2-FB01EA696A09}" type="slidenum">
              <a:rPr lang="en-US" smtClean="0"/>
              <a:t>2</a:t>
            </a:fld>
            <a:endParaRPr lang="en-US"/>
          </a:p>
        </p:txBody>
      </p:sp>
    </p:spTree>
    <p:extLst>
      <p:ext uri="{BB962C8B-B14F-4D97-AF65-F5344CB8AC3E}">
        <p14:creationId xmlns:p14="http://schemas.microsoft.com/office/powerpoint/2010/main" val="172875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3</a:t>
            </a:fld>
            <a:endParaRPr lang="en-US"/>
          </a:p>
        </p:txBody>
      </p:sp>
    </p:spTree>
    <p:extLst>
      <p:ext uri="{BB962C8B-B14F-4D97-AF65-F5344CB8AC3E}">
        <p14:creationId xmlns:p14="http://schemas.microsoft.com/office/powerpoint/2010/main" val="2718682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a Used Car</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a:t>Find a car</a:t>
            </a:r>
          </a:p>
          <a:p>
            <a:pPr lvl="1"/>
            <a:r>
              <a:rPr lang="en-US" sz="2700" dirty="0"/>
              <a:t>Decide what you can afford</a:t>
            </a:r>
          </a:p>
          <a:p>
            <a:pPr lvl="1"/>
            <a:r>
              <a:rPr lang="en-US" sz="2700" dirty="0"/>
              <a:t>Decide how you will pay</a:t>
            </a:r>
          </a:p>
          <a:p>
            <a:pPr lvl="1"/>
            <a:r>
              <a:rPr lang="en-US" sz="2700" dirty="0"/>
              <a:t>Do research before financing</a:t>
            </a:r>
          </a:p>
          <a:p>
            <a:pPr lvl="1"/>
            <a:r>
              <a:rPr lang="en-US" sz="2700" dirty="0"/>
              <a:t>Shop around</a:t>
            </a:r>
          </a:p>
          <a:p>
            <a:r>
              <a:rPr lang="en-US" sz="3200" dirty="0"/>
              <a:t>Check it out</a:t>
            </a:r>
          </a:p>
          <a:p>
            <a:pPr lvl="1"/>
            <a:r>
              <a:rPr lang="en-US" sz="2700" dirty="0"/>
              <a:t>Test-drive</a:t>
            </a:r>
          </a:p>
          <a:p>
            <a:pPr lvl="1"/>
            <a:r>
              <a:rPr lang="en-US" sz="2700" dirty="0"/>
              <a:t>Maintenance record</a:t>
            </a:r>
          </a:p>
          <a:p>
            <a:pPr lvl="1"/>
            <a:r>
              <a:rPr lang="en-US" sz="2700" dirty="0"/>
              <a:t>Warranty</a:t>
            </a:r>
          </a:p>
          <a:p>
            <a:pPr lvl="1"/>
            <a:r>
              <a:rPr lang="en-US" sz="2700" dirty="0"/>
              <a:t>Inspection</a:t>
            </a:r>
          </a:p>
          <a:p>
            <a:pPr lvl="1"/>
            <a:r>
              <a:rPr lang="en-US" sz="2700" dirty="0"/>
              <a:t>Car history</a:t>
            </a:r>
          </a:p>
          <a:p>
            <a:r>
              <a:rPr lang="en-US" sz="3200" dirty="0"/>
              <a:t>Buy and enjoy </a:t>
            </a:r>
            <a:r>
              <a:rPr lang="en-US" sz="3200" dirty="0" smtClean="0"/>
              <a:t>(</a:t>
            </a:r>
            <a:r>
              <a:rPr lang="en-US" sz="3200" dirty="0"/>
              <a:t>or walk away)</a:t>
            </a:r>
          </a:p>
        </p:txBody>
      </p:sp>
      <p:sp>
        <p:nvSpPr>
          <p:cNvPr id="4" name="Slide Number Placeholder 3"/>
          <p:cNvSpPr>
            <a:spLocks noGrp="1"/>
          </p:cNvSpPr>
          <p:nvPr>
            <p:ph type="sldNum" sz="quarter" idx="12"/>
          </p:nvPr>
        </p:nvSpPr>
        <p:spPr/>
        <p:txBody>
          <a:bodyPr/>
          <a:lstStyle/>
          <a:p>
            <a:fld id="{FFAED105-09F8-4DF7-B4A2-FB01EA696A09}" type="slidenum">
              <a:rPr lang="en-US" smtClean="0"/>
              <a:t>4</a:t>
            </a:fld>
            <a:endParaRPr lang="en-US"/>
          </a:p>
        </p:txBody>
      </p:sp>
    </p:spTree>
    <p:extLst>
      <p:ext uri="{BB962C8B-B14F-4D97-AF65-F5344CB8AC3E}">
        <p14:creationId xmlns:p14="http://schemas.microsoft.com/office/powerpoint/2010/main" val="1283719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5</a:t>
            </a:fld>
            <a:endParaRPr lang="en-US"/>
          </a:p>
        </p:txBody>
      </p:sp>
    </p:spTree>
    <p:extLst>
      <p:ext uri="{BB962C8B-B14F-4D97-AF65-F5344CB8AC3E}">
        <p14:creationId xmlns:p14="http://schemas.microsoft.com/office/powerpoint/2010/main" val="3710475660"/>
      </p:ext>
    </p:extLst>
  </p:cSld>
  <p:clrMapOvr>
    <a:masterClrMapping/>
  </p:clrMapOvr>
</p:sld>
</file>

<file path=ppt/theme/theme1.xml><?xml version="1.0" encoding="utf-8"?>
<a:theme xmlns:a="http://schemas.openxmlformats.org/drawingml/2006/main" name="Office Theme">
  <a:themeElements>
    <a:clrScheme name="mil con">
      <a:dk1>
        <a:srgbClr val="1F3864"/>
      </a:dk1>
      <a:lt1>
        <a:srgbClr val="F2F2F2"/>
      </a:lt1>
      <a:dk2>
        <a:srgbClr val="1F3864"/>
      </a:dk2>
      <a:lt2>
        <a:srgbClr val="1F3864"/>
      </a:lt2>
      <a:accent1>
        <a:srgbClr val="5B9BD5"/>
      </a:accent1>
      <a:accent2>
        <a:srgbClr val="9CC3E5"/>
      </a:accent2>
      <a:accent3>
        <a:srgbClr val="AEABAB"/>
      </a:accent3>
      <a:accent4>
        <a:srgbClr val="8496B0"/>
      </a:accent4>
      <a:accent5>
        <a:srgbClr val="4472C4"/>
      </a:accent5>
      <a:accent6>
        <a:srgbClr val="48A1FA"/>
      </a:accent6>
      <a:hlink>
        <a:srgbClr val="7F7F7F"/>
      </a:hlink>
      <a:folHlink>
        <a:srgbClr val="595959"/>
      </a:folHlink>
    </a:clrScheme>
    <a:fontScheme name="MilCon">
      <a:majorFont>
        <a:latin typeface="Proxima Nova Rg"/>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8963</TotalTime>
  <Words>660</Words>
  <Application>Microsoft Macintosh PowerPoint</Application>
  <PresentationFormat>Custom</PresentationFormat>
  <Paragraphs>52</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Courier New</vt:lpstr>
      <vt:lpstr>Proxima Nova Rg</vt:lpstr>
      <vt:lpstr>Times New Roman</vt:lpstr>
      <vt:lpstr>Utsaah</vt:lpstr>
      <vt:lpstr>Wingdings</vt:lpstr>
      <vt:lpstr>Office Theme</vt:lpstr>
      <vt:lpstr>PowerPoint Presentation</vt:lpstr>
      <vt:lpstr>Why This Matters</vt:lpstr>
      <vt:lpstr>PowerPoint Presentation</vt:lpstr>
      <vt:lpstr>Buying a Used Car</vt:lpstr>
      <vt:lpstr>PowerPoint Presentation</vt:lpstr>
    </vt:vector>
  </TitlesOfParts>
  <Company>FleishmanHillard</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Money Matters</dc:title>
  <dc:creator>Dreisch Miller, Lisa</dc:creator>
  <cp:lastModifiedBy>Microsoft Office User</cp:lastModifiedBy>
  <cp:revision>315</cp:revision>
  <cp:lastPrinted>2016-11-03T20:10:29Z</cp:lastPrinted>
  <dcterms:created xsi:type="dcterms:W3CDTF">2016-09-10T21:13:10Z</dcterms:created>
  <dcterms:modified xsi:type="dcterms:W3CDTF">2016-11-04T02:32:43Z</dcterms:modified>
</cp:coreProperties>
</file>